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82" r:id="rId19"/>
    <p:sldId id="273" r:id="rId20"/>
    <p:sldId id="274" r:id="rId21"/>
    <p:sldId id="276" r:id="rId22"/>
    <p:sldId id="280" r:id="rId23"/>
    <p:sldId id="281" r:id="rId24"/>
    <p:sldId id="268" r:id="rId25"/>
    <p:sldId id="275" r:id="rId2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671" y="9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Yacoub" userId="6f77124c-ec2d-4a53-b9ab-902898b8f586" providerId="ADAL" clId="{C34DF114-B2D4-475A-88C7-686B5F38B465}"/>
    <pc:docChg chg="modSld">
      <pc:chgData name="Peter Yacoub" userId="6f77124c-ec2d-4a53-b9ab-902898b8f586" providerId="ADAL" clId="{C34DF114-B2D4-475A-88C7-686B5F38B465}" dt="2024-01-22T21:58:55.256" v="37" actId="20577"/>
      <pc:docMkLst>
        <pc:docMk/>
      </pc:docMkLst>
      <pc:sldChg chg="modSp mod">
        <pc:chgData name="Peter Yacoub" userId="6f77124c-ec2d-4a53-b9ab-902898b8f586" providerId="ADAL" clId="{C34DF114-B2D4-475A-88C7-686B5F38B465}" dt="2024-01-22T21:53:13.950" v="12" actId="1076"/>
        <pc:sldMkLst>
          <pc:docMk/>
          <pc:sldMk cId="0" sldId="260"/>
        </pc:sldMkLst>
        <pc:spChg chg="mod">
          <ac:chgData name="Peter Yacoub" userId="6f77124c-ec2d-4a53-b9ab-902898b8f586" providerId="ADAL" clId="{C34DF114-B2D4-475A-88C7-686B5F38B465}" dt="2024-01-22T21:53:13.950" v="12" actId="1076"/>
          <ac:spMkLst>
            <pc:docMk/>
            <pc:sldMk cId="0" sldId="260"/>
            <ac:spMk id="11" creationId="{00000000-0000-0000-0000-000000000000}"/>
          </ac:spMkLst>
        </pc:spChg>
      </pc:sldChg>
      <pc:sldChg chg="modSp mod">
        <pc:chgData name="Peter Yacoub" userId="6f77124c-ec2d-4a53-b9ab-902898b8f586" providerId="ADAL" clId="{C34DF114-B2D4-475A-88C7-686B5F38B465}" dt="2024-01-22T21:58:55.256" v="37" actId="20577"/>
        <pc:sldMkLst>
          <pc:docMk/>
          <pc:sldMk cId="0" sldId="261"/>
        </pc:sldMkLst>
        <pc:spChg chg="mod">
          <ac:chgData name="Peter Yacoub" userId="6f77124c-ec2d-4a53-b9ab-902898b8f586" providerId="ADAL" clId="{C34DF114-B2D4-475A-88C7-686B5F38B465}" dt="2024-01-22T21:58:45.023" v="24" actId="20577"/>
          <ac:spMkLst>
            <pc:docMk/>
            <pc:sldMk cId="0" sldId="261"/>
            <ac:spMk id="8" creationId="{00000000-0000-0000-0000-000000000000}"/>
          </ac:spMkLst>
        </pc:spChg>
        <pc:spChg chg="mod">
          <ac:chgData name="Peter Yacoub" userId="6f77124c-ec2d-4a53-b9ab-902898b8f586" providerId="ADAL" clId="{C34DF114-B2D4-475A-88C7-686B5F38B465}" dt="2024-01-22T21:58:55.256" v="37" actId="20577"/>
          <ac:spMkLst>
            <pc:docMk/>
            <pc:sldMk cId="0" sldId="261"/>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43AE2A6-65D8-49A7-92F4-B4712CBE5E68}" type="datetimeFigureOut">
              <a:rPr lang="en-US" smtClean="0"/>
              <a:t>1/22/2024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FAD66EE-5550-42EF-B3A6-7A8748D8A40D}" type="slidenum">
              <a:rPr lang="en-US" smtClean="0"/>
              <a:t>‹#›</a:t>
            </a:fld>
            <a:endParaRPr lang="en-US"/>
          </a:p>
        </p:txBody>
      </p:sp>
    </p:spTree>
    <p:extLst>
      <p:ext uri="{BB962C8B-B14F-4D97-AF65-F5344CB8AC3E}">
        <p14:creationId xmlns:p14="http://schemas.microsoft.com/office/powerpoint/2010/main" val="16332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AD66EE-5550-42EF-B3A6-7A8748D8A40D}" type="slidenum">
              <a:rPr lang="en-US" smtClean="0"/>
              <a:t>17</a:t>
            </a:fld>
            <a:endParaRPr lang="en-US"/>
          </a:p>
        </p:txBody>
      </p:sp>
    </p:spTree>
    <p:extLst>
      <p:ext uri="{BB962C8B-B14F-4D97-AF65-F5344CB8AC3E}">
        <p14:creationId xmlns:p14="http://schemas.microsoft.com/office/powerpoint/2010/main" val="351045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0" i="0">
                <a:solidFill>
                  <a:schemeClr val="tx1"/>
                </a:solidFill>
                <a:latin typeface="Corbel"/>
                <a:cs typeface="Corbe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orbel"/>
                <a:cs typeface="Corbe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10073" y="452264"/>
            <a:ext cx="4728415" cy="425074"/>
          </a:xfrm>
          <a:prstGeom prst="rect">
            <a:avLst/>
          </a:prstGeom>
        </p:spPr>
        <p:txBody>
          <a:bodyPr wrap="square" lIns="0" tIns="0" rIns="0" bIns="0">
            <a:spAutoFit/>
          </a:bodyPr>
          <a:lstStyle>
            <a:lvl1pPr>
              <a:defRPr sz="1800" b="0" i="0">
                <a:solidFill>
                  <a:schemeClr val="tx1"/>
                </a:solidFill>
                <a:latin typeface="Corbel"/>
                <a:cs typeface="Corbe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55175" y="4667821"/>
            <a:ext cx="6254115" cy="695325"/>
          </a:xfrm>
          <a:prstGeom prst="rect">
            <a:avLst/>
          </a:prstGeom>
        </p:spPr>
        <p:txBody>
          <a:bodyPr vert="horz" wrap="square" lIns="0" tIns="11430" rIns="0" bIns="0" rtlCol="0">
            <a:spAutoFit/>
          </a:bodyPr>
          <a:lstStyle/>
          <a:p>
            <a:pPr marL="12700">
              <a:lnSpc>
                <a:spcPct val="100000"/>
              </a:lnSpc>
              <a:spcBef>
                <a:spcPts val="90"/>
              </a:spcBef>
            </a:pPr>
            <a:r>
              <a:rPr sz="4400" b="1" spc="-45" dirty="0">
                <a:latin typeface="Corbel"/>
                <a:cs typeface="Corbel"/>
              </a:rPr>
              <a:t>HOW</a:t>
            </a:r>
            <a:r>
              <a:rPr sz="4400" b="1" spc="-275" dirty="0">
                <a:latin typeface="Corbel"/>
                <a:cs typeface="Corbel"/>
              </a:rPr>
              <a:t> </a:t>
            </a:r>
            <a:r>
              <a:rPr sz="4400" b="1" spc="-30" dirty="0">
                <a:latin typeface="Corbel"/>
                <a:cs typeface="Corbel"/>
              </a:rPr>
              <a:t>TO</a:t>
            </a:r>
            <a:r>
              <a:rPr sz="4400" b="1" spc="-140" dirty="0">
                <a:latin typeface="Corbel"/>
                <a:cs typeface="Corbel"/>
              </a:rPr>
              <a:t> </a:t>
            </a:r>
            <a:r>
              <a:rPr sz="4400" b="1" spc="-30" dirty="0">
                <a:latin typeface="Corbel"/>
                <a:cs typeface="Corbel"/>
              </a:rPr>
              <a:t>SUBMIT</a:t>
            </a:r>
            <a:r>
              <a:rPr sz="4400" b="1" spc="-195" dirty="0">
                <a:latin typeface="Corbel"/>
                <a:cs typeface="Corbel"/>
              </a:rPr>
              <a:t> </a:t>
            </a:r>
            <a:r>
              <a:rPr sz="4400" b="1" dirty="0">
                <a:latin typeface="Corbel"/>
                <a:cs typeface="Corbel"/>
              </a:rPr>
              <a:t>A</a:t>
            </a:r>
            <a:r>
              <a:rPr sz="4400" b="1" spc="-15" dirty="0">
                <a:latin typeface="Corbel"/>
                <a:cs typeface="Corbel"/>
              </a:rPr>
              <a:t> </a:t>
            </a:r>
            <a:r>
              <a:rPr sz="4400" b="1" spc="-20" dirty="0">
                <a:latin typeface="Corbel"/>
                <a:cs typeface="Corbel"/>
              </a:rPr>
              <a:t>LOAN</a:t>
            </a:r>
            <a:endParaRPr sz="4400">
              <a:latin typeface="Corbel"/>
              <a:cs typeface="Corbel"/>
            </a:endParaRPr>
          </a:p>
        </p:txBody>
      </p:sp>
      <p:pic>
        <p:nvPicPr>
          <p:cNvPr id="3" name="object 3"/>
          <p:cNvPicPr/>
          <p:nvPr/>
        </p:nvPicPr>
        <p:blipFill>
          <a:blip r:embed="rId2" cstate="print"/>
          <a:stretch>
            <a:fillRect/>
          </a:stretch>
        </p:blipFill>
        <p:spPr>
          <a:xfrm>
            <a:off x="2879575" y="1854769"/>
            <a:ext cx="6296883" cy="1525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99944" y="1307591"/>
            <a:ext cx="8244840" cy="5492750"/>
            <a:chOff x="2599944" y="1307591"/>
            <a:chExt cx="8244840" cy="5492750"/>
          </a:xfrm>
        </p:grpSpPr>
        <p:pic>
          <p:nvPicPr>
            <p:cNvPr id="3" name="object 3"/>
            <p:cNvPicPr/>
            <p:nvPr/>
          </p:nvPicPr>
          <p:blipFill>
            <a:blip r:embed="rId2" cstate="print"/>
            <a:stretch>
              <a:fillRect/>
            </a:stretch>
          </p:blipFill>
          <p:spPr>
            <a:xfrm>
              <a:off x="2599944" y="1307591"/>
              <a:ext cx="8244839" cy="5492495"/>
            </a:xfrm>
            <a:prstGeom prst="rect">
              <a:avLst/>
            </a:prstGeom>
          </p:spPr>
        </p:pic>
        <p:pic>
          <p:nvPicPr>
            <p:cNvPr id="4" name="object 4"/>
            <p:cNvPicPr/>
            <p:nvPr/>
          </p:nvPicPr>
          <p:blipFill>
            <a:blip r:embed="rId3" cstate="print"/>
            <a:stretch>
              <a:fillRect/>
            </a:stretch>
          </p:blipFill>
          <p:spPr>
            <a:xfrm>
              <a:off x="2798064" y="1505711"/>
              <a:ext cx="7653527" cy="4901183"/>
            </a:xfrm>
            <a:prstGeom prst="rect">
              <a:avLst/>
            </a:prstGeom>
          </p:spPr>
        </p:pic>
        <p:sp>
          <p:nvSpPr>
            <p:cNvPr id="5" name="object 5"/>
            <p:cNvSpPr/>
            <p:nvPr/>
          </p:nvSpPr>
          <p:spPr>
            <a:xfrm>
              <a:off x="8496299" y="1842515"/>
              <a:ext cx="1957070" cy="4121150"/>
            </a:xfrm>
            <a:custGeom>
              <a:avLst/>
              <a:gdLst/>
              <a:ahLst/>
              <a:cxnLst/>
              <a:rect l="l" t="t" r="r" b="b"/>
              <a:pathLst>
                <a:path w="1957070" h="4121150">
                  <a:moveTo>
                    <a:pt x="0" y="0"/>
                  </a:moveTo>
                  <a:lnTo>
                    <a:pt x="1956816" y="0"/>
                  </a:lnTo>
                  <a:lnTo>
                    <a:pt x="1956816" y="4120896"/>
                  </a:lnTo>
                  <a:lnTo>
                    <a:pt x="0" y="4120896"/>
                  </a:lnTo>
                  <a:lnTo>
                    <a:pt x="0" y="0"/>
                  </a:lnTo>
                  <a:close/>
                </a:path>
              </a:pathLst>
            </a:custGeom>
            <a:ln w="28575">
              <a:solidFill>
                <a:srgbClr val="1F7CAC"/>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9787" rIns="0" bIns="0" rtlCol="0">
            <a:spAutoFit/>
          </a:bodyPr>
          <a:lstStyle/>
          <a:p>
            <a:pPr marL="189865">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7" name="object 7"/>
          <p:cNvSpPr txBox="1"/>
          <p:nvPr/>
        </p:nvSpPr>
        <p:spPr>
          <a:xfrm>
            <a:off x="2272473" y="919986"/>
            <a:ext cx="8199755" cy="451484"/>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3.</a:t>
            </a:r>
            <a:r>
              <a:rPr sz="1400" spc="-45" dirty="0">
                <a:latin typeface="Corbel"/>
                <a:cs typeface="Corbel"/>
              </a:rPr>
              <a:t> </a:t>
            </a:r>
            <a:r>
              <a:rPr sz="1400" spc="-10" dirty="0">
                <a:latin typeface="Corbel"/>
                <a:cs typeface="Corbel"/>
              </a:rPr>
              <a:t>Enter</a:t>
            </a:r>
            <a:r>
              <a:rPr sz="1400" spc="-100" dirty="0">
                <a:latin typeface="Corbel"/>
                <a:cs typeface="Corbel"/>
              </a:rPr>
              <a:t> </a:t>
            </a:r>
            <a:r>
              <a:rPr sz="1400" spc="-10" dirty="0">
                <a:latin typeface="Corbel"/>
                <a:cs typeface="Corbel"/>
              </a:rPr>
              <a:t>Title/Escrow</a:t>
            </a:r>
            <a:r>
              <a:rPr sz="1400" spc="70" dirty="0">
                <a:latin typeface="Corbel"/>
                <a:cs typeface="Corbel"/>
              </a:rPr>
              <a:t> </a:t>
            </a:r>
            <a:r>
              <a:rPr sz="1400" dirty="0">
                <a:latin typeface="Corbel"/>
                <a:cs typeface="Corbel"/>
              </a:rPr>
              <a:t>fees</a:t>
            </a:r>
            <a:r>
              <a:rPr sz="1400" spc="-2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be</a:t>
            </a:r>
            <a:r>
              <a:rPr sz="1400" spc="-25" dirty="0">
                <a:latin typeface="Corbel"/>
                <a:cs typeface="Corbel"/>
              </a:rPr>
              <a:t> </a:t>
            </a:r>
            <a:r>
              <a:rPr sz="1400" spc="-10" dirty="0">
                <a:latin typeface="Corbel"/>
                <a:cs typeface="Corbel"/>
              </a:rPr>
              <a:t>disclosed</a:t>
            </a:r>
            <a:r>
              <a:rPr sz="1400" spc="30" dirty="0">
                <a:latin typeface="Corbel"/>
                <a:cs typeface="Corbel"/>
              </a:rPr>
              <a:t> </a:t>
            </a:r>
            <a:r>
              <a:rPr sz="1400" dirty="0">
                <a:latin typeface="Corbel"/>
                <a:cs typeface="Corbel"/>
              </a:rPr>
              <a:t>in</a:t>
            </a:r>
            <a:r>
              <a:rPr sz="1400" spc="-65" dirty="0">
                <a:latin typeface="Corbel"/>
                <a:cs typeface="Corbel"/>
              </a:rPr>
              <a:t> </a:t>
            </a:r>
            <a:r>
              <a:rPr sz="1400" dirty="0">
                <a:latin typeface="Corbel"/>
                <a:cs typeface="Corbel"/>
              </a:rPr>
              <a:t>Section</a:t>
            </a:r>
            <a:r>
              <a:rPr sz="1400" spc="5" dirty="0">
                <a:latin typeface="Corbel"/>
                <a:cs typeface="Corbel"/>
              </a:rPr>
              <a:t> </a:t>
            </a:r>
            <a:r>
              <a:rPr sz="1400" b="1" dirty="0">
                <a:latin typeface="Corbel"/>
                <a:cs typeface="Corbel"/>
              </a:rPr>
              <a:t>C.</a:t>
            </a:r>
            <a:r>
              <a:rPr sz="1400" b="1" spc="-55" dirty="0">
                <a:latin typeface="Corbel"/>
                <a:cs typeface="Corbel"/>
              </a:rPr>
              <a:t> </a:t>
            </a:r>
            <a:r>
              <a:rPr sz="1400" b="1" dirty="0">
                <a:latin typeface="Corbel"/>
                <a:cs typeface="Corbel"/>
              </a:rPr>
              <a:t>Services</a:t>
            </a:r>
            <a:r>
              <a:rPr sz="1400" b="1" spc="-10" dirty="0">
                <a:latin typeface="Corbel"/>
                <a:cs typeface="Corbel"/>
              </a:rPr>
              <a:t> </a:t>
            </a:r>
            <a:r>
              <a:rPr sz="1400" b="1" dirty="0">
                <a:latin typeface="Corbel"/>
                <a:cs typeface="Corbel"/>
              </a:rPr>
              <a:t>borrower can</a:t>
            </a:r>
            <a:r>
              <a:rPr sz="1400" b="1" spc="-40" dirty="0">
                <a:latin typeface="Corbel"/>
                <a:cs typeface="Corbel"/>
              </a:rPr>
              <a:t> </a:t>
            </a:r>
            <a:r>
              <a:rPr sz="1400" b="1" dirty="0">
                <a:latin typeface="Corbel"/>
                <a:cs typeface="Corbel"/>
              </a:rPr>
              <a:t>shop</a:t>
            </a:r>
            <a:r>
              <a:rPr sz="1400" b="1" spc="-15" dirty="0">
                <a:latin typeface="Corbel"/>
                <a:cs typeface="Corbel"/>
              </a:rPr>
              <a:t> </a:t>
            </a:r>
            <a:r>
              <a:rPr sz="1400" b="1" dirty="0">
                <a:latin typeface="Corbel"/>
                <a:cs typeface="Corbel"/>
              </a:rPr>
              <a:t>for</a:t>
            </a:r>
            <a:r>
              <a:rPr sz="1400" b="1" spc="-45" dirty="0">
                <a:latin typeface="Corbel"/>
                <a:cs typeface="Corbel"/>
              </a:rPr>
              <a:t> </a:t>
            </a:r>
            <a:r>
              <a:rPr sz="1400" dirty="0">
                <a:latin typeface="Corbel"/>
                <a:cs typeface="Corbel"/>
              </a:rPr>
              <a:t>here.</a:t>
            </a:r>
            <a:r>
              <a:rPr sz="1400" spc="-35" dirty="0">
                <a:latin typeface="Corbel"/>
                <a:cs typeface="Corbel"/>
              </a:rPr>
              <a:t> </a:t>
            </a:r>
            <a:r>
              <a:rPr sz="1400" spc="-10" dirty="0">
                <a:latin typeface="Corbel"/>
                <a:cs typeface="Corbel"/>
              </a:rPr>
              <a:t>Can</a:t>
            </a:r>
            <a:r>
              <a:rPr sz="1400" spc="-60" dirty="0">
                <a:latin typeface="Corbel"/>
                <a:cs typeface="Corbel"/>
              </a:rPr>
              <a:t> </a:t>
            </a:r>
            <a:r>
              <a:rPr sz="1400" dirty="0">
                <a:latin typeface="Corbel"/>
                <a:cs typeface="Corbel"/>
              </a:rPr>
              <a:t>Shop</a:t>
            </a:r>
            <a:r>
              <a:rPr sz="1400" spc="-25" dirty="0">
                <a:latin typeface="Corbel"/>
                <a:cs typeface="Corbel"/>
              </a:rPr>
              <a:t> </a:t>
            </a:r>
            <a:r>
              <a:rPr sz="1400" dirty="0">
                <a:latin typeface="Corbel"/>
                <a:cs typeface="Corbel"/>
              </a:rPr>
              <a:t>should</a:t>
            </a:r>
            <a:r>
              <a:rPr sz="1400" spc="10" dirty="0">
                <a:latin typeface="Corbel"/>
                <a:cs typeface="Corbel"/>
              </a:rPr>
              <a:t> </a:t>
            </a:r>
            <a:r>
              <a:rPr sz="1400" spc="-25" dirty="0">
                <a:latin typeface="Corbel"/>
                <a:cs typeface="Corbel"/>
              </a:rPr>
              <a:t>be </a:t>
            </a:r>
            <a:r>
              <a:rPr sz="1400" dirty="0">
                <a:latin typeface="Corbel"/>
                <a:cs typeface="Corbel"/>
              </a:rPr>
              <a:t>left</a:t>
            </a:r>
            <a:r>
              <a:rPr sz="1400" spc="-60" dirty="0">
                <a:latin typeface="Corbel"/>
                <a:cs typeface="Corbel"/>
              </a:rPr>
              <a:t> </a:t>
            </a:r>
            <a:r>
              <a:rPr sz="1400" dirty="0">
                <a:latin typeface="Corbel"/>
                <a:cs typeface="Corbel"/>
              </a:rPr>
              <a:t>check</a:t>
            </a:r>
            <a:r>
              <a:rPr sz="1400" spc="10" dirty="0">
                <a:latin typeface="Corbel"/>
                <a:cs typeface="Corbel"/>
              </a:rPr>
              <a:t> </a:t>
            </a:r>
            <a:r>
              <a:rPr sz="1400" spc="-25" dirty="0">
                <a:latin typeface="Corbel"/>
                <a:cs typeface="Corbel"/>
              </a:rPr>
              <a:t>marked.</a:t>
            </a:r>
            <a:r>
              <a:rPr sz="1400" spc="-100" dirty="0">
                <a:latin typeface="Corbel"/>
                <a:cs typeface="Corbel"/>
              </a:rPr>
              <a:t> </a:t>
            </a:r>
            <a:r>
              <a:rPr sz="1400" spc="-20" dirty="0">
                <a:latin typeface="Corbel"/>
                <a:cs typeface="Corbel"/>
              </a:rPr>
              <a:t>You</a:t>
            </a:r>
            <a:r>
              <a:rPr sz="1400" spc="15" dirty="0">
                <a:latin typeface="Corbel"/>
                <a:cs typeface="Corbel"/>
              </a:rPr>
              <a:t> </a:t>
            </a:r>
            <a:r>
              <a:rPr sz="1400" dirty="0">
                <a:latin typeface="Corbel"/>
                <a:cs typeface="Corbel"/>
              </a:rPr>
              <a:t>may</a:t>
            </a:r>
            <a:r>
              <a:rPr sz="1400" spc="-25" dirty="0">
                <a:latin typeface="Corbel"/>
                <a:cs typeface="Corbel"/>
              </a:rPr>
              <a:t> </a:t>
            </a:r>
            <a:r>
              <a:rPr sz="1400" dirty="0">
                <a:latin typeface="Corbel"/>
                <a:cs typeface="Corbel"/>
              </a:rPr>
              <a:t>enter</a:t>
            </a:r>
            <a:r>
              <a:rPr sz="1400" spc="-15" dirty="0">
                <a:latin typeface="Corbel"/>
                <a:cs typeface="Corbel"/>
              </a:rPr>
              <a:t> </a:t>
            </a:r>
            <a:r>
              <a:rPr sz="1400" dirty="0">
                <a:latin typeface="Corbel"/>
                <a:cs typeface="Corbel"/>
              </a:rPr>
              <a:t>payee</a:t>
            </a:r>
            <a:r>
              <a:rPr sz="1400" spc="-25" dirty="0">
                <a:latin typeface="Corbel"/>
                <a:cs typeface="Corbel"/>
              </a:rPr>
              <a:t> </a:t>
            </a:r>
            <a:r>
              <a:rPr sz="1400" dirty="0">
                <a:latin typeface="Corbel"/>
                <a:cs typeface="Corbel"/>
              </a:rPr>
              <a:t>name</a:t>
            </a:r>
            <a:r>
              <a:rPr sz="1400" spc="225" dirty="0">
                <a:latin typeface="Corbel"/>
                <a:cs typeface="Corbel"/>
              </a:rPr>
              <a:t> </a:t>
            </a:r>
            <a:r>
              <a:rPr sz="1400" dirty="0">
                <a:latin typeface="Corbel"/>
                <a:cs typeface="Corbel"/>
              </a:rPr>
              <a:t>in</a:t>
            </a:r>
            <a:r>
              <a:rPr sz="1400" spc="-20" dirty="0">
                <a:latin typeface="Corbel"/>
                <a:cs typeface="Corbel"/>
              </a:rPr>
              <a:t> </a:t>
            </a:r>
            <a:r>
              <a:rPr sz="1400" dirty="0">
                <a:latin typeface="Corbel"/>
                <a:cs typeface="Corbel"/>
              </a:rPr>
              <a:t>the</a:t>
            </a:r>
            <a:r>
              <a:rPr sz="1400" spc="-25" dirty="0">
                <a:latin typeface="Corbel"/>
                <a:cs typeface="Corbel"/>
              </a:rPr>
              <a:t> </a:t>
            </a:r>
            <a:r>
              <a:rPr sz="1400" b="1" spc="-10" dirty="0">
                <a:latin typeface="Corbel"/>
                <a:cs typeface="Corbel"/>
              </a:rPr>
              <a:t>Paid</a:t>
            </a:r>
            <a:r>
              <a:rPr sz="1400" b="1" spc="-85" dirty="0">
                <a:latin typeface="Corbel"/>
                <a:cs typeface="Corbel"/>
              </a:rPr>
              <a:t> </a:t>
            </a:r>
            <a:r>
              <a:rPr sz="1400" b="1" spc="-20" dirty="0">
                <a:latin typeface="Corbel"/>
                <a:cs typeface="Corbel"/>
              </a:rPr>
              <a:t>To</a:t>
            </a:r>
            <a:r>
              <a:rPr sz="1400" b="1" spc="-10" dirty="0">
                <a:latin typeface="Corbel"/>
                <a:cs typeface="Corbel"/>
              </a:rPr>
              <a:t> </a:t>
            </a:r>
            <a:r>
              <a:rPr sz="1400" dirty="0">
                <a:latin typeface="Corbel"/>
                <a:cs typeface="Corbel"/>
              </a:rPr>
              <a:t>Name</a:t>
            </a:r>
            <a:r>
              <a:rPr sz="1400" spc="-10" dirty="0">
                <a:latin typeface="Corbel"/>
                <a:cs typeface="Corbel"/>
              </a:rPr>
              <a:t> fields.</a:t>
            </a:r>
            <a:endParaRPr sz="1400">
              <a:latin typeface="Corbel"/>
              <a:cs typeface="Corbel"/>
            </a:endParaRPr>
          </a:p>
        </p:txBody>
      </p:sp>
      <p:sp>
        <p:nvSpPr>
          <p:cNvPr id="8" name="object 8"/>
          <p:cNvSpPr/>
          <p:nvPr/>
        </p:nvSpPr>
        <p:spPr>
          <a:xfrm>
            <a:off x="4771644" y="1842516"/>
            <a:ext cx="1953895" cy="4121150"/>
          </a:xfrm>
          <a:custGeom>
            <a:avLst/>
            <a:gdLst/>
            <a:ahLst/>
            <a:cxnLst/>
            <a:rect l="l" t="t" r="r" b="b"/>
            <a:pathLst>
              <a:path w="1953895" h="4121150">
                <a:moveTo>
                  <a:pt x="0" y="0"/>
                </a:moveTo>
                <a:lnTo>
                  <a:pt x="1953768" y="0"/>
                </a:lnTo>
                <a:lnTo>
                  <a:pt x="1953768" y="4120896"/>
                </a:lnTo>
                <a:lnTo>
                  <a:pt x="0" y="4120896"/>
                </a:lnTo>
                <a:lnTo>
                  <a:pt x="0" y="0"/>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42616" y="1350263"/>
            <a:ext cx="7995284" cy="2621280"/>
            <a:chOff x="2642616" y="1350263"/>
            <a:chExt cx="7995284" cy="2621280"/>
          </a:xfrm>
        </p:grpSpPr>
        <p:pic>
          <p:nvPicPr>
            <p:cNvPr id="3" name="object 3"/>
            <p:cNvPicPr/>
            <p:nvPr/>
          </p:nvPicPr>
          <p:blipFill>
            <a:blip r:embed="rId2" cstate="print"/>
            <a:stretch>
              <a:fillRect/>
            </a:stretch>
          </p:blipFill>
          <p:spPr>
            <a:xfrm>
              <a:off x="2642616" y="1350263"/>
              <a:ext cx="7994903" cy="2621267"/>
            </a:xfrm>
            <a:prstGeom prst="rect">
              <a:avLst/>
            </a:prstGeom>
          </p:spPr>
        </p:pic>
        <p:pic>
          <p:nvPicPr>
            <p:cNvPr id="4" name="object 4"/>
            <p:cNvPicPr/>
            <p:nvPr/>
          </p:nvPicPr>
          <p:blipFill>
            <a:blip r:embed="rId3" cstate="print"/>
            <a:stretch>
              <a:fillRect/>
            </a:stretch>
          </p:blipFill>
          <p:spPr>
            <a:xfrm>
              <a:off x="2840736" y="1548384"/>
              <a:ext cx="7403591" cy="2029955"/>
            </a:xfrm>
            <a:prstGeom prst="rect">
              <a:avLst/>
            </a:prstGeom>
          </p:spPr>
        </p:pic>
      </p:grpSp>
      <p:sp>
        <p:nvSpPr>
          <p:cNvPr id="5" name="object 5"/>
          <p:cNvSpPr txBox="1">
            <a:spLocks noGrp="1"/>
          </p:cNvSpPr>
          <p:nvPr>
            <p:ph type="title"/>
          </p:nvPr>
        </p:nvSpPr>
        <p:spPr>
          <a:xfrm>
            <a:off x="4087355" y="465097"/>
            <a:ext cx="4094479" cy="299720"/>
          </a:xfrm>
          <a:prstGeom prst="rect">
            <a:avLst/>
          </a:prstGeom>
        </p:spPr>
        <p:txBody>
          <a:bodyPr vert="horz" wrap="square" lIns="0" tIns="12700" rIns="0" bIns="0" rtlCol="0">
            <a:spAutoFit/>
          </a:bodyPr>
          <a:lstStyle/>
          <a:p>
            <a:pPr marL="1270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6" name="object 6"/>
          <p:cNvSpPr txBox="1"/>
          <p:nvPr/>
        </p:nvSpPr>
        <p:spPr>
          <a:xfrm>
            <a:off x="1936567" y="790179"/>
            <a:ext cx="9111615"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4.</a:t>
            </a:r>
            <a:r>
              <a:rPr sz="1400" spc="-75" dirty="0">
                <a:latin typeface="Corbel"/>
                <a:cs typeface="Corbel"/>
              </a:rPr>
              <a:t> </a:t>
            </a:r>
            <a:r>
              <a:rPr sz="1400" dirty="0">
                <a:latin typeface="Corbel"/>
                <a:cs typeface="Corbel"/>
              </a:rPr>
              <a:t>Enter</a:t>
            </a:r>
            <a:r>
              <a:rPr sz="1400" spc="-60" dirty="0">
                <a:latin typeface="Corbel"/>
                <a:cs typeface="Corbel"/>
              </a:rPr>
              <a:t> </a:t>
            </a:r>
            <a:r>
              <a:rPr sz="1400" spc="-10" dirty="0">
                <a:latin typeface="Corbel"/>
                <a:cs typeface="Corbel"/>
              </a:rPr>
              <a:t>Recording</a:t>
            </a:r>
            <a:r>
              <a:rPr sz="1400" spc="25" dirty="0">
                <a:latin typeface="Corbel"/>
                <a:cs typeface="Corbel"/>
              </a:rPr>
              <a:t> </a:t>
            </a:r>
            <a:r>
              <a:rPr sz="1400" dirty="0">
                <a:latin typeface="Corbel"/>
                <a:cs typeface="Corbel"/>
              </a:rPr>
              <a:t>Fees</a:t>
            </a:r>
            <a:r>
              <a:rPr sz="1400" spc="-35" dirty="0">
                <a:latin typeface="Corbel"/>
                <a:cs typeface="Corbel"/>
              </a:rPr>
              <a:t> </a:t>
            </a:r>
            <a:r>
              <a:rPr sz="1400" spc="-10" dirty="0">
                <a:latin typeface="Corbel"/>
                <a:cs typeface="Corbel"/>
              </a:rPr>
              <a:t>and</a:t>
            </a:r>
            <a:r>
              <a:rPr sz="1400" spc="-90" dirty="0">
                <a:latin typeface="Corbel"/>
                <a:cs typeface="Corbel"/>
              </a:rPr>
              <a:t> </a:t>
            </a:r>
            <a:r>
              <a:rPr sz="1400" spc="-25" dirty="0">
                <a:latin typeface="Corbel"/>
                <a:cs typeface="Corbel"/>
              </a:rPr>
              <a:t>Transfer</a:t>
            </a:r>
            <a:r>
              <a:rPr sz="1400" spc="-35" dirty="0">
                <a:latin typeface="Corbel"/>
                <a:cs typeface="Corbel"/>
              </a:rPr>
              <a:t> </a:t>
            </a:r>
            <a:r>
              <a:rPr sz="1400" spc="-20" dirty="0">
                <a:latin typeface="Corbel"/>
                <a:cs typeface="Corbel"/>
              </a:rPr>
              <a:t>Taxes</a:t>
            </a:r>
            <a:r>
              <a:rPr sz="1400" spc="-10" dirty="0">
                <a:latin typeface="Corbel"/>
                <a:cs typeface="Corbel"/>
              </a:rPr>
              <a:t> </a:t>
            </a:r>
            <a:r>
              <a:rPr sz="1400" dirty="0">
                <a:latin typeface="Corbel"/>
                <a:cs typeface="Corbel"/>
              </a:rPr>
              <a:t>in</a:t>
            </a:r>
            <a:r>
              <a:rPr sz="1400" spc="-60" dirty="0">
                <a:latin typeface="Corbel"/>
                <a:cs typeface="Corbel"/>
              </a:rPr>
              <a:t> </a:t>
            </a:r>
            <a:r>
              <a:rPr sz="1400" dirty="0">
                <a:latin typeface="Corbel"/>
                <a:cs typeface="Corbel"/>
              </a:rPr>
              <a:t>Section </a:t>
            </a:r>
            <a:r>
              <a:rPr sz="1400" b="1" spc="-10" dirty="0">
                <a:latin typeface="Corbel"/>
                <a:cs typeface="Corbel"/>
              </a:rPr>
              <a:t>E.</a:t>
            </a:r>
            <a:r>
              <a:rPr sz="1400" b="1" spc="-75" dirty="0">
                <a:latin typeface="Corbel"/>
                <a:cs typeface="Corbel"/>
              </a:rPr>
              <a:t> </a:t>
            </a:r>
            <a:r>
              <a:rPr sz="1400" b="1" spc="-25" dirty="0">
                <a:latin typeface="Corbel"/>
                <a:cs typeface="Corbel"/>
              </a:rPr>
              <a:t>Taxes </a:t>
            </a:r>
            <a:r>
              <a:rPr sz="1400" b="1" spc="-10" dirty="0">
                <a:latin typeface="Corbel"/>
                <a:cs typeface="Corbel"/>
              </a:rPr>
              <a:t>and</a:t>
            </a:r>
            <a:r>
              <a:rPr sz="1400" b="1" spc="-65" dirty="0">
                <a:latin typeface="Corbel"/>
                <a:cs typeface="Corbel"/>
              </a:rPr>
              <a:t> </a:t>
            </a:r>
            <a:r>
              <a:rPr sz="1400" b="1" spc="-10" dirty="0">
                <a:latin typeface="Corbel"/>
                <a:cs typeface="Corbel"/>
              </a:rPr>
              <a:t>Other</a:t>
            </a:r>
            <a:r>
              <a:rPr sz="1400" b="1" spc="-60" dirty="0">
                <a:latin typeface="Corbel"/>
                <a:cs typeface="Corbel"/>
              </a:rPr>
              <a:t> </a:t>
            </a:r>
            <a:r>
              <a:rPr sz="1400" b="1" dirty="0">
                <a:latin typeface="Corbel"/>
                <a:cs typeface="Corbel"/>
              </a:rPr>
              <a:t>Government</a:t>
            </a:r>
            <a:r>
              <a:rPr sz="1400" b="1" spc="10" dirty="0">
                <a:latin typeface="Corbel"/>
                <a:cs typeface="Corbel"/>
              </a:rPr>
              <a:t> </a:t>
            </a:r>
            <a:r>
              <a:rPr sz="1400" b="1" dirty="0">
                <a:latin typeface="Corbel"/>
                <a:cs typeface="Corbel"/>
              </a:rPr>
              <a:t>Fees</a:t>
            </a:r>
            <a:r>
              <a:rPr sz="1400" b="1" spc="-45" dirty="0">
                <a:latin typeface="Corbel"/>
                <a:cs typeface="Corbel"/>
              </a:rPr>
              <a:t> </a:t>
            </a:r>
            <a:r>
              <a:rPr sz="1400" dirty="0">
                <a:latin typeface="Corbel"/>
                <a:cs typeface="Corbel"/>
              </a:rPr>
              <a:t>here.</a:t>
            </a:r>
            <a:r>
              <a:rPr sz="1400" spc="-30" dirty="0">
                <a:latin typeface="Corbel"/>
                <a:cs typeface="Corbel"/>
              </a:rPr>
              <a:t> </a:t>
            </a:r>
            <a:r>
              <a:rPr sz="1400" dirty="0">
                <a:latin typeface="Corbel"/>
                <a:cs typeface="Corbel"/>
              </a:rPr>
              <a:t>SB2</a:t>
            </a:r>
            <a:r>
              <a:rPr sz="1400" spc="-15" dirty="0">
                <a:latin typeface="Corbel"/>
                <a:cs typeface="Corbel"/>
              </a:rPr>
              <a:t> </a:t>
            </a:r>
            <a:r>
              <a:rPr sz="1400" dirty="0">
                <a:latin typeface="Corbel"/>
                <a:cs typeface="Corbel"/>
              </a:rPr>
              <a:t>or</a:t>
            </a:r>
            <a:r>
              <a:rPr sz="1400" spc="-70" dirty="0">
                <a:latin typeface="Corbel"/>
                <a:cs typeface="Corbel"/>
              </a:rPr>
              <a:t> </a:t>
            </a:r>
            <a:r>
              <a:rPr sz="1400" spc="-10" dirty="0">
                <a:latin typeface="Corbel"/>
                <a:cs typeface="Corbel"/>
              </a:rPr>
              <a:t>Affordable</a:t>
            </a:r>
            <a:r>
              <a:rPr sz="1400" spc="65" dirty="0">
                <a:latin typeface="Corbel"/>
                <a:cs typeface="Corbel"/>
              </a:rPr>
              <a:t> </a:t>
            </a:r>
            <a:r>
              <a:rPr sz="1400" spc="-10" dirty="0">
                <a:latin typeface="Corbel"/>
                <a:cs typeface="Corbel"/>
              </a:rPr>
              <a:t>Housing Recording</a:t>
            </a:r>
            <a:r>
              <a:rPr sz="1400" spc="-15" dirty="0">
                <a:latin typeface="Corbel"/>
                <a:cs typeface="Corbel"/>
              </a:rPr>
              <a:t> </a:t>
            </a:r>
            <a:r>
              <a:rPr sz="1400" dirty="0">
                <a:latin typeface="Corbel"/>
                <a:cs typeface="Corbel"/>
              </a:rPr>
              <a:t>Fee</a:t>
            </a:r>
            <a:r>
              <a:rPr sz="1400" spc="-35" dirty="0">
                <a:latin typeface="Corbel"/>
                <a:cs typeface="Corbel"/>
              </a:rPr>
              <a:t> </a:t>
            </a:r>
            <a:r>
              <a:rPr sz="1400" dirty="0">
                <a:latin typeface="Corbel"/>
                <a:cs typeface="Corbel"/>
              </a:rPr>
              <a:t>will</a:t>
            </a:r>
            <a:r>
              <a:rPr sz="1400" spc="-25" dirty="0">
                <a:latin typeface="Corbel"/>
                <a:cs typeface="Corbel"/>
              </a:rPr>
              <a:t> </a:t>
            </a:r>
            <a:r>
              <a:rPr sz="1400" spc="-10" dirty="0">
                <a:latin typeface="Corbel"/>
                <a:cs typeface="Corbel"/>
              </a:rPr>
              <a:t>automatically</a:t>
            </a:r>
            <a:r>
              <a:rPr sz="1400" spc="65" dirty="0">
                <a:latin typeface="Corbel"/>
                <a:cs typeface="Corbel"/>
              </a:rPr>
              <a:t> </a:t>
            </a:r>
            <a:r>
              <a:rPr sz="1400" dirty="0">
                <a:latin typeface="Corbel"/>
                <a:cs typeface="Corbel"/>
              </a:rPr>
              <a:t>populate</a:t>
            </a:r>
            <a:r>
              <a:rPr sz="1400" spc="-15" dirty="0">
                <a:latin typeface="Corbel"/>
                <a:cs typeface="Corbel"/>
              </a:rPr>
              <a:t> </a:t>
            </a:r>
            <a:r>
              <a:rPr sz="1400" dirty="0">
                <a:latin typeface="Corbel"/>
                <a:cs typeface="Corbel"/>
              </a:rPr>
              <a:t>to</a:t>
            </a:r>
            <a:r>
              <a:rPr sz="1400" spc="-35" dirty="0">
                <a:latin typeface="Corbel"/>
                <a:cs typeface="Corbel"/>
              </a:rPr>
              <a:t> </a:t>
            </a:r>
            <a:r>
              <a:rPr sz="1400" spc="-10" dirty="0">
                <a:latin typeface="Corbel"/>
                <a:cs typeface="Corbel"/>
              </a:rPr>
              <a:t>every</a:t>
            </a:r>
            <a:r>
              <a:rPr sz="1400" spc="-60" dirty="0">
                <a:latin typeface="Corbel"/>
                <a:cs typeface="Corbel"/>
              </a:rPr>
              <a:t> </a:t>
            </a:r>
            <a:r>
              <a:rPr sz="1400" dirty="0">
                <a:latin typeface="Corbel"/>
                <a:cs typeface="Corbel"/>
              </a:rPr>
              <a:t>CA</a:t>
            </a:r>
            <a:r>
              <a:rPr sz="1400" spc="-40" dirty="0">
                <a:latin typeface="Corbel"/>
                <a:cs typeface="Corbel"/>
              </a:rPr>
              <a:t> </a:t>
            </a:r>
            <a:r>
              <a:rPr sz="1400" dirty="0">
                <a:latin typeface="Corbel"/>
                <a:cs typeface="Corbel"/>
              </a:rPr>
              <a:t>refinance</a:t>
            </a:r>
            <a:r>
              <a:rPr sz="1400" spc="5" dirty="0">
                <a:latin typeface="Corbel"/>
                <a:cs typeface="Corbel"/>
              </a:rPr>
              <a:t> </a:t>
            </a:r>
            <a:r>
              <a:rPr sz="1400" spc="-10" dirty="0">
                <a:latin typeface="Corbel"/>
                <a:cs typeface="Corbel"/>
              </a:rPr>
              <a:t>transaction.</a:t>
            </a:r>
            <a:r>
              <a:rPr sz="1400" spc="35" dirty="0">
                <a:latin typeface="Corbel"/>
                <a:cs typeface="Corbel"/>
              </a:rPr>
              <a:t> </a:t>
            </a:r>
            <a:r>
              <a:rPr sz="1400" dirty="0">
                <a:latin typeface="Corbel"/>
                <a:cs typeface="Corbel"/>
              </a:rPr>
              <a:t>Please</a:t>
            </a:r>
            <a:r>
              <a:rPr sz="1400" spc="5" dirty="0">
                <a:latin typeface="Corbel"/>
                <a:cs typeface="Corbel"/>
              </a:rPr>
              <a:t> </a:t>
            </a:r>
            <a:r>
              <a:rPr sz="1400" dirty="0">
                <a:latin typeface="Corbel"/>
                <a:cs typeface="Corbel"/>
              </a:rPr>
              <a:t>make</a:t>
            </a:r>
            <a:r>
              <a:rPr sz="1400" spc="-15" dirty="0">
                <a:latin typeface="Corbel"/>
                <a:cs typeface="Corbel"/>
              </a:rPr>
              <a:t> </a:t>
            </a:r>
            <a:r>
              <a:rPr sz="1400" dirty="0">
                <a:latin typeface="Corbel"/>
                <a:cs typeface="Corbel"/>
              </a:rPr>
              <a:t>sure</a:t>
            </a:r>
            <a:r>
              <a:rPr sz="1400" spc="-15" dirty="0">
                <a:latin typeface="Corbel"/>
                <a:cs typeface="Corbel"/>
              </a:rPr>
              <a:t> </a:t>
            </a:r>
            <a:r>
              <a:rPr sz="1400" dirty="0">
                <a:latin typeface="Corbel"/>
                <a:cs typeface="Corbel"/>
              </a:rPr>
              <a:t>transfer</a:t>
            </a:r>
            <a:r>
              <a:rPr sz="1400" spc="10" dirty="0">
                <a:latin typeface="Corbel"/>
                <a:cs typeface="Corbel"/>
              </a:rPr>
              <a:t> </a:t>
            </a:r>
            <a:r>
              <a:rPr sz="1400" dirty="0">
                <a:latin typeface="Corbel"/>
                <a:cs typeface="Corbel"/>
              </a:rPr>
              <a:t>taxes</a:t>
            </a:r>
            <a:r>
              <a:rPr sz="1400" spc="-5" dirty="0">
                <a:latin typeface="Corbel"/>
                <a:cs typeface="Corbel"/>
              </a:rPr>
              <a:t> </a:t>
            </a:r>
            <a:r>
              <a:rPr sz="1400" dirty="0">
                <a:latin typeface="Corbel"/>
                <a:cs typeface="Corbel"/>
              </a:rPr>
              <a:t>are</a:t>
            </a:r>
            <a:r>
              <a:rPr sz="1400" spc="-15" dirty="0">
                <a:latin typeface="Corbel"/>
                <a:cs typeface="Corbel"/>
              </a:rPr>
              <a:t> </a:t>
            </a:r>
            <a:r>
              <a:rPr sz="1400" spc="-10" dirty="0">
                <a:latin typeface="Corbel"/>
                <a:cs typeface="Corbel"/>
              </a:rPr>
              <a:t>accurate. </a:t>
            </a:r>
            <a:r>
              <a:rPr sz="1400" dirty="0">
                <a:latin typeface="Corbel"/>
                <a:cs typeface="Corbel"/>
              </a:rPr>
              <a:t>There</a:t>
            </a:r>
            <a:r>
              <a:rPr sz="1400" spc="-20" dirty="0">
                <a:latin typeface="Corbel"/>
                <a:cs typeface="Corbel"/>
              </a:rPr>
              <a:t> </a:t>
            </a:r>
            <a:r>
              <a:rPr sz="1400" dirty="0">
                <a:latin typeface="Corbel"/>
                <a:cs typeface="Corbel"/>
              </a:rPr>
              <a:t>is</a:t>
            </a:r>
            <a:r>
              <a:rPr sz="1400" spc="-30" dirty="0">
                <a:latin typeface="Corbel"/>
                <a:cs typeface="Corbel"/>
              </a:rPr>
              <a:t> </a:t>
            </a:r>
            <a:r>
              <a:rPr sz="1400" dirty="0">
                <a:latin typeface="Corbel"/>
                <a:cs typeface="Corbel"/>
              </a:rPr>
              <a:t>zero</a:t>
            </a:r>
            <a:r>
              <a:rPr sz="1400" spc="-40" dirty="0">
                <a:latin typeface="Corbel"/>
                <a:cs typeface="Corbel"/>
              </a:rPr>
              <a:t> </a:t>
            </a:r>
            <a:r>
              <a:rPr sz="1400" dirty="0">
                <a:latin typeface="Corbel"/>
                <a:cs typeface="Corbel"/>
              </a:rPr>
              <a:t>tolerance</a:t>
            </a:r>
            <a:r>
              <a:rPr sz="1400" spc="20" dirty="0">
                <a:latin typeface="Corbel"/>
                <a:cs typeface="Corbel"/>
              </a:rPr>
              <a:t> </a:t>
            </a:r>
            <a:r>
              <a:rPr sz="1400" dirty="0">
                <a:latin typeface="Corbel"/>
                <a:cs typeface="Corbel"/>
              </a:rPr>
              <a:t>for</a:t>
            </a:r>
            <a:r>
              <a:rPr sz="1400" spc="-30" dirty="0">
                <a:latin typeface="Corbel"/>
                <a:cs typeface="Corbel"/>
              </a:rPr>
              <a:t> </a:t>
            </a:r>
            <a:r>
              <a:rPr sz="1400" dirty="0">
                <a:latin typeface="Corbel"/>
                <a:cs typeface="Corbel"/>
              </a:rPr>
              <a:t>these</a:t>
            </a:r>
            <a:r>
              <a:rPr sz="1400" spc="-20" dirty="0">
                <a:latin typeface="Corbel"/>
                <a:cs typeface="Corbel"/>
              </a:rPr>
              <a:t> </a:t>
            </a:r>
            <a:r>
              <a:rPr sz="1400" dirty="0">
                <a:latin typeface="Corbel"/>
                <a:cs typeface="Corbel"/>
              </a:rPr>
              <a:t>items</a:t>
            </a:r>
            <a:r>
              <a:rPr sz="1400" spc="-30" dirty="0">
                <a:latin typeface="Corbel"/>
                <a:cs typeface="Corbel"/>
              </a:rPr>
              <a:t> </a:t>
            </a:r>
            <a:r>
              <a:rPr sz="1400" spc="-10" dirty="0">
                <a:latin typeface="Corbel"/>
                <a:cs typeface="Corbel"/>
              </a:rPr>
              <a:t>disclosed</a:t>
            </a:r>
            <a:r>
              <a:rPr sz="1400" spc="15" dirty="0">
                <a:latin typeface="Corbel"/>
                <a:cs typeface="Corbel"/>
              </a:rPr>
              <a:t> </a:t>
            </a:r>
            <a:r>
              <a:rPr sz="1400" dirty="0">
                <a:latin typeface="Corbel"/>
                <a:cs typeface="Corbel"/>
              </a:rPr>
              <a:t>in</a:t>
            </a:r>
            <a:r>
              <a:rPr sz="1400" spc="-35" dirty="0">
                <a:latin typeface="Corbel"/>
                <a:cs typeface="Corbel"/>
              </a:rPr>
              <a:t> </a:t>
            </a:r>
            <a:r>
              <a:rPr sz="1400" dirty="0">
                <a:latin typeface="Corbel"/>
                <a:cs typeface="Corbel"/>
              </a:rPr>
              <a:t>section</a:t>
            </a:r>
            <a:r>
              <a:rPr sz="1400" spc="-10" dirty="0">
                <a:latin typeface="Corbel"/>
                <a:cs typeface="Corbel"/>
              </a:rPr>
              <a:t> </a:t>
            </a:r>
            <a:r>
              <a:rPr sz="1400" spc="-25" dirty="0">
                <a:latin typeface="Corbel"/>
                <a:cs typeface="Corbel"/>
              </a:rPr>
              <a:t>E.</a:t>
            </a:r>
            <a:endParaRPr sz="1400">
              <a:latin typeface="Corbel"/>
              <a:cs typeface="Corbel"/>
            </a:endParaRPr>
          </a:p>
        </p:txBody>
      </p:sp>
      <p:sp>
        <p:nvSpPr>
          <p:cNvPr id="7" name="object 7"/>
          <p:cNvSpPr/>
          <p:nvPr/>
        </p:nvSpPr>
        <p:spPr>
          <a:xfrm>
            <a:off x="8289035" y="1723644"/>
            <a:ext cx="1957070" cy="1478280"/>
          </a:xfrm>
          <a:custGeom>
            <a:avLst/>
            <a:gdLst/>
            <a:ahLst/>
            <a:cxnLst/>
            <a:rect l="l" t="t" r="r" b="b"/>
            <a:pathLst>
              <a:path w="1957070" h="1478280">
                <a:moveTo>
                  <a:pt x="0" y="0"/>
                </a:moveTo>
                <a:lnTo>
                  <a:pt x="1956816" y="0"/>
                </a:lnTo>
                <a:lnTo>
                  <a:pt x="1956816" y="1478279"/>
                </a:lnTo>
                <a:lnTo>
                  <a:pt x="0" y="1478279"/>
                </a:lnTo>
                <a:lnTo>
                  <a:pt x="0" y="0"/>
                </a:lnTo>
                <a:close/>
              </a:path>
            </a:pathLst>
          </a:custGeom>
          <a:ln w="28575">
            <a:solidFill>
              <a:srgbClr val="1F7CAC"/>
            </a:solidFill>
          </a:ln>
        </p:spPr>
        <p:txBody>
          <a:bodyPr wrap="square" lIns="0" tIns="0" rIns="0" bIns="0" rtlCol="0"/>
          <a:lstStyle/>
          <a:p>
            <a:endParaRPr/>
          </a:p>
        </p:txBody>
      </p:sp>
      <p:sp>
        <p:nvSpPr>
          <p:cNvPr id="8" name="object 8"/>
          <p:cNvSpPr txBox="1"/>
          <p:nvPr/>
        </p:nvSpPr>
        <p:spPr>
          <a:xfrm>
            <a:off x="1410228" y="3667545"/>
            <a:ext cx="9457690" cy="451484"/>
          </a:xfrm>
          <a:prstGeom prst="rect">
            <a:avLst/>
          </a:prstGeom>
        </p:spPr>
        <p:txBody>
          <a:bodyPr vert="horz" wrap="square" lIns="0" tIns="11430" rIns="0" bIns="0" rtlCol="0">
            <a:spAutoFit/>
          </a:bodyPr>
          <a:lstStyle/>
          <a:p>
            <a:pPr marL="12700" marR="5080" indent="-635">
              <a:lnSpc>
                <a:spcPct val="100000"/>
              </a:lnSpc>
              <a:spcBef>
                <a:spcPts val="90"/>
              </a:spcBef>
            </a:pPr>
            <a:r>
              <a:rPr sz="1400" dirty="0">
                <a:latin typeface="Corbel"/>
                <a:cs typeface="Corbel"/>
              </a:rPr>
              <a:t>5.</a:t>
            </a:r>
            <a:r>
              <a:rPr sz="1400" spc="-65" dirty="0">
                <a:latin typeface="Corbel"/>
                <a:cs typeface="Corbel"/>
              </a:rPr>
              <a:t> </a:t>
            </a:r>
            <a:r>
              <a:rPr sz="1400" dirty="0">
                <a:latin typeface="Corbel"/>
                <a:cs typeface="Corbel"/>
              </a:rPr>
              <a:t>In</a:t>
            </a:r>
            <a:r>
              <a:rPr sz="1400" spc="-50" dirty="0">
                <a:latin typeface="Corbel"/>
                <a:cs typeface="Corbel"/>
              </a:rPr>
              <a:t> </a:t>
            </a:r>
            <a:r>
              <a:rPr sz="1400" dirty="0">
                <a:latin typeface="Corbel"/>
                <a:cs typeface="Corbel"/>
              </a:rPr>
              <a:t>Section</a:t>
            </a:r>
            <a:r>
              <a:rPr sz="1400" spc="-5" dirty="0">
                <a:latin typeface="Corbel"/>
                <a:cs typeface="Corbel"/>
              </a:rPr>
              <a:t> </a:t>
            </a:r>
            <a:r>
              <a:rPr sz="1400" b="1" spc="-50" dirty="0">
                <a:latin typeface="Corbel"/>
                <a:cs typeface="Corbel"/>
              </a:rPr>
              <a:t>F.</a:t>
            </a:r>
            <a:r>
              <a:rPr sz="1400" b="1" spc="-20" dirty="0">
                <a:latin typeface="Corbel"/>
                <a:cs typeface="Corbel"/>
              </a:rPr>
              <a:t> </a:t>
            </a:r>
            <a:r>
              <a:rPr sz="1400" b="1" dirty="0">
                <a:latin typeface="Corbel"/>
                <a:cs typeface="Corbel"/>
              </a:rPr>
              <a:t>Prepaids</a:t>
            </a:r>
            <a:r>
              <a:rPr sz="1400" b="1" spc="-20" dirty="0">
                <a:latin typeface="Corbel"/>
                <a:cs typeface="Corbel"/>
              </a:rPr>
              <a:t> </a:t>
            </a:r>
            <a:r>
              <a:rPr sz="1400" dirty="0">
                <a:latin typeface="Corbel"/>
                <a:cs typeface="Corbel"/>
              </a:rPr>
              <a:t>enter</a:t>
            </a:r>
            <a:r>
              <a:rPr sz="1400" spc="-20" dirty="0">
                <a:latin typeface="Corbel"/>
                <a:cs typeface="Corbel"/>
              </a:rPr>
              <a:t> </a:t>
            </a:r>
            <a:r>
              <a:rPr sz="1400" dirty="0">
                <a:latin typeface="Corbel"/>
                <a:cs typeface="Corbel"/>
              </a:rPr>
              <a:t>the</a:t>
            </a:r>
            <a:r>
              <a:rPr sz="1400" spc="-35" dirty="0">
                <a:latin typeface="Corbel"/>
                <a:cs typeface="Corbel"/>
              </a:rPr>
              <a:t> </a:t>
            </a:r>
            <a:r>
              <a:rPr sz="1400" dirty="0">
                <a:latin typeface="Corbel"/>
                <a:cs typeface="Corbel"/>
              </a:rPr>
              <a:t>number</a:t>
            </a:r>
            <a:r>
              <a:rPr sz="1400" spc="-25" dirty="0">
                <a:latin typeface="Corbel"/>
                <a:cs typeface="Corbel"/>
              </a:rPr>
              <a:t> </a:t>
            </a:r>
            <a:r>
              <a:rPr sz="1400" dirty="0">
                <a:latin typeface="Corbel"/>
                <a:cs typeface="Corbel"/>
              </a:rPr>
              <a:t>of</a:t>
            </a:r>
            <a:r>
              <a:rPr sz="1400" spc="-45" dirty="0">
                <a:latin typeface="Corbel"/>
                <a:cs typeface="Corbel"/>
              </a:rPr>
              <a:t> </a:t>
            </a:r>
            <a:r>
              <a:rPr sz="1400" dirty="0">
                <a:latin typeface="Corbel"/>
                <a:cs typeface="Corbel"/>
              </a:rPr>
              <a:t>days</a:t>
            </a:r>
            <a:r>
              <a:rPr sz="1400" spc="-20" dirty="0">
                <a:latin typeface="Corbel"/>
                <a:cs typeface="Corbel"/>
              </a:rPr>
              <a:t> </a:t>
            </a:r>
            <a:r>
              <a:rPr sz="1400" dirty="0">
                <a:latin typeface="Corbel"/>
                <a:cs typeface="Corbel"/>
              </a:rPr>
              <a:t>of</a:t>
            </a:r>
            <a:r>
              <a:rPr sz="1400" spc="-25" dirty="0">
                <a:latin typeface="Corbel"/>
                <a:cs typeface="Corbel"/>
              </a:rPr>
              <a:t> </a:t>
            </a:r>
            <a:r>
              <a:rPr sz="1400" dirty="0">
                <a:latin typeface="Corbel"/>
                <a:cs typeface="Corbel"/>
              </a:rPr>
              <a:t>interest to</a:t>
            </a:r>
            <a:r>
              <a:rPr sz="1400" spc="-35" dirty="0">
                <a:latin typeface="Corbel"/>
                <a:cs typeface="Corbel"/>
              </a:rPr>
              <a:t> </a:t>
            </a:r>
            <a:r>
              <a:rPr sz="1400" dirty="0">
                <a:latin typeface="Corbel"/>
                <a:cs typeface="Corbel"/>
              </a:rPr>
              <a:t>collect (#</a:t>
            </a:r>
            <a:r>
              <a:rPr sz="1400" spc="-35" dirty="0">
                <a:latin typeface="Corbel"/>
                <a:cs typeface="Corbel"/>
              </a:rPr>
              <a:t> </a:t>
            </a:r>
            <a:r>
              <a:rPr sz="1400" dirty="0">
                <a:latin typeface="Corbel"/>
                <a:cs typeface="Corbel"/>
              </a:rPr>
              <a:t>days</a:t>
            </a:r>
            <a:r>
              <a:rPr sz="1400" spc="-25" dirty="0">
                <a:latin typeface="Corbel"/>
                <a:cs typeface="Corbel"/>
              </a:rPr>
              <a:t> </a:t>
            </a:r>
            <a:r>
              <a:rPr sz="1400" dirty="0">
                <a:latin typeface="Corbel"/>
                <a:cs typeface="Corbel"/>
              </a:rPr>
              <a:t>from</a:t>
            </a:r>
            <a:r>
              <a:rPr sz="1400" spc="5" dirty="0">
                <a:latin typeface="Corbel"/>
                <a:cs typeface="Corbel"/>
              </a:rPr>
              <a:t> </a:t>
            </a:r>
            <a:r>
              <a:rPr sz="1400" dirty="0">
                <a:latin typeface="Corbel"/>
                <a:cs typeface="Corbel"/>
              </a:rPr>
              <a:t>doc</a:t>
            </a:r>
            <a:r>
              <a:rPr sz="1400" spc="-45" dirty="0">
                <a:latin typeface="Corbel"/>
                <a:cs typeface="Corbel"/>
              </a:rPr>
              <a:t> </a:t>
            </a:r>
            <a:r>
              <a:rPr sz="1400" dirty="0">
                <a:latin typeface="Corbel"/>
                <a:cs typeface="Corbel"/>
              </a:rPr>
              <a:t>closing</a:t>
            </a:r>
            <a:r>
              <a:rPr sz="1400" spc="-10"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first</a:t>
            </a:r>
            <a:r>
              <a:rPr sz="1400" spc="25" dirty="0">
                <a:latin typeface="Corbel"/>
                <a:cs typeface="Corbel"/>
              </a:rPr>
              <a:t> </a:t>
            </a:r>
            <a:r>
              <a:rPr sz="1400" dirty="0">
                <a:latin typeface="Corbel"/>
                <a:cs typeface="Corbel"/>
              </a:rPr>
              <a:t>payment</a:t>
            </a:r>
            <a:r>
              <a:rPr sz="1400" spc="-40" dirty="0">
                <a:latin typeface="Corbel"/>
                <a:cs typeface="Corbel"/>
              </a:rPr>
              <a:t> </a:t>
            </a:r>
            <a:r>
              <a:rPr sz="1400" spc="-10" dirty="0">
                <a:latin typeface="Corbel"/>
                <a:cs typeface="Corbel"/>
              </a:rPr>
              <a:t>date).</a:t>
            </a:r>
            <a:r>
              <a:rPr sz="1400" spc="-40" dirty="0">
                <a:latin typeface="Corbel"/>
                <a:cs typeface="Corbel"/>
              </a:rPr>
              <a:t> </a:t>
            </a:r>
            <a:r>
              <a:rPr sz="1400" dirty="0">
                <a:latin typeface="Corbel"/>
                <a:cs typeface="Corbel"/>
              </a:rPr>
              <a:t>Also</a:t>
            </a:r>
            <a:r>
              <a:rPr sz="1400" spc="-40" dirty="0">
                <a:latin typeface="Corbel"/>
                <a:cs typeface="Corbel"/>
              </a:rPr>
              <a:t> </a:t>
            </a:r>
            <a:r>
              <a:rPr sz="1400" spc="-10" dirty="0">
                <a:latin typeface="Corbel"/>
                <a:cs typeface="Corbel"/>
              </a:rPr>
              <a:t>enter </a:t>
            </a:r>
            <a:r>
              <a:rPr sz="1400" dirty="0">
                <a:latin typeface="Corbel"/>
                <a:cs typeface="Corbel"/>
              </a:rPr>
              <a:t>amount</a:t>
            </a:r>
            <a:r>
              <a:rPr sz="1400" spc="-35" dirty="0">
                <a:latin typeface="Corbel"/>
                <a:cs typeface="Corbel"/>
              </a:rPr>
              <a:t> </a:t>
            </a:r>
            <a:r>
              <a:rPr sz="1400" dirty="0">
                <a:latin typeface="Corbel"/>
                <a:cs typeface="Corbel"/>
              </a:rPr>
              <a:t>for</a:t>
            </a:r>
            <a:r>
              <a:rPr sz="1400" spc="-30" dirty="0">
                <a:latin typeface="Corbel"/>
                <a:cs typeface="Corbel"/>
              </a:rPr>
              <a:t> </a:t>
            </a:r>
            <a:r>
              <a:rPr sz="1400" dirty="0">
                <a:latin typeface="Corbel"/>
                <a:cs typeface="Corbel"/>
              </a:rPr>
              <a:t>Hazard</a:t>
            </a:r>
            <a:r>
              <a:rPr sz="1400" spc="-5" dirty="0">
                <a:latin typeface="Corbel"/>
                <a:cs typeface="Corbel"/>
              </a:rPr>
              <a:t> </a:t>
            </a:r>
            <a:r>
              <a:rPr sz="1400" dirty="0">
                <a:latin typeface="Corbel"/>
                <a:cs typeface="Corbel"/>
              </a:rPr>
              <a:t>Insurance</a:t>
            </a:r>
            <a:r>
              <a:rPr sz="1400" spc="-5" dirty="0">
                <a:latin typeface="Corbel"/>
                <a:cs typeface="Corbel"/>
              </a:rPr>
              <a:t> </a:t>
            </a:r>
            <a:r>
              <a:rPr sz="1400" spc="-10" dirty="0">
                <a:latin typeface="Corbel"/>
                <a:cs typeface="Corbel"/>
              </a:rPr>
              <a:t>Premium.</a:t>
            </a:r>
            <a:r>
              <a:rPr sz="1400" spc="-60" dirty="0">
                <a:latin typeface="Corbel"/>
                <a:cs typeface="Corbel"/>
              </a:rPr>
              <a:t> </a:t>
            </a:r>
            <a:r>
              <a:rPr sz="1400" dirty="0">
                <a:latin typeface="Corbel"/>
                <a:cs typeface="Corbel"/>
              </a:rPr>
              <a:t>This</a:t>
            </a:r>
            <a:r>
              <a:rPr sz="1400" spc="-30" dirty="0">
                <a:latin typeface="Corbel"/>
                <a:cs typeface="Corbel"/>
              </a:rPr>
              <a:t> </a:t>
            </a:r>
            <a:r>
              <a:rPr sz="1400" dirty="0">
                <a:latin typeface="Corbel"/>
                <a:cs typeface="Corbel"/>
              </a:rPr>
              <a:t>section</a:t>
            </a:r>
            <a:r>
              <a:rPr sz="1400" spc="10" dirty="0">
                <a:latin typeface="Corbel"/>
                <a:cs typeface="Corbel"/>
              </a:rPr>
              <a:t> </a:t>
            </a:r>
            <a:r>
              <a:rPr sz="1400" dirty="0">
                <a:latin typeface="Corbel"/>
                <a:cs typeface="Corbel"/>
              </a:rPr>
              <a:t>has</a:t>
            </a:r>
            <a:r>
              <a:rPr sz="1400" spc="-30" dirty="0">
                <a:latin typeface="Corbel"/>
                <a:cs typeface="Corbel"/>
              </a:rPr>
              <a:t> </a:t>
            </a:r>
            <a:r>
              <a:rPr sz="1400" dirty="0">
                <a:latin typeface="Corbel"/>
                <a:cs typeface="Corbel"/>
              </a:rPr>
              <a:t>no</a:t>
            </a:r>
            <a:r>
              <a:rPr sz="1400" spc="-60" dirty="0">
                <a:latin typeface="Corbel"/>
                <a:cs typeface="Corbel"/>
              </a:rPr>
              <a:t> </a:t>
            </a:r>
            <a:r>
              <a:rPr sz="1400" dirty="0">
                <a:latin typeface="Corbel"/>
                <a:cs typeface="Corbel"/>
              </a:rPr>
              <a:t>tolerance,</a:t>
            </a:r>
            <a:r>
              <a:rPr sz="1400" spc="10" dirty="0">
                <a:latin typeface="Corbel"/>
                <a:cs typeface="Corbel"/>
              </a:rPr>
              <a:t> </a:t>
            </a:r>
            <a:r>
              <a:rPr sz="1400" dirty="0">
                <a:latin typeface="Corbel"/>
                <a:cs typeface="Corbel"/>
              </a:rPr>
              <a:t>fees</a:t>
            </a:r>
            <a:r>
              <a:rPr sz="1400" spc="-30" dirty="0">
                <a:latin typeface="Corbel"/>
                <a:cs typeface="Corbel"/>
              </a:rPr>
              <a:t> </a:t>
            </a:r>
            <a:r>
              <a:rPr sz="1400" dirty="0">
                <a:latin typeface="Corbel"/>
                <a:cs typeface="Corbel"/>
              </a:rPr>
              <a:t>may</a:t>
            </a:r>
            <a:r>
              <a:rPr sz="1400" spc="-15" dirty="0">
                <a:latin typeface="Corbel"/>
                <a:cs typeface="Corbel"/>
              </a:rPr>
              <a:t> </a:t>
            </a:r>
            <a:r>
              <a:rPr sz="1400" dirty="0">
                <a:latin typeface="Corbel"/>
                <a:cs typeface="Corbel"/>
              </a:rPr>
              <a:t>change</a:t>
            </a:r>
            <a:r>
              <a:rPr sz="1400" spc="-40" dirty="0">
                <a:latin typeface="Corbel"/>
                <a:cs typeface="Corbel"/>
              </a:rPr>
              <a:t> </a:t>
            </a:r>
            <a:r>
              <a:rPr sz="1400" dirty="0">
                <a:latin typeface="Corbel"/>
                <a:cs typeface="Corbel"/>
              </a:rPr>
              <a:t>up</a:t>
            </a:r>
            <a:r>
              <a:rPr sz="1400" spc="-40" dirty="0">
                <a:latin typeface="Corbel"/>
                <a:cs typeface="Corbel"/>
              </a:rPr>
              <a:t> </a:t>
            </a:r>
            <a:r>
              <a:rPr sz="1400" dirty="0">
                <a:latin typeface="Corbel"/>
                <a:cs typeface="Corbel"/>
              </a:rPr>
              <a:t>until</a:t>
            </a:r>
            <a:r>
              <a:rPr sz="1400" spc="-30" dirty="0">
                <a:latin typeface="Corbel"/>
                <a:cs typeface="Corbel"/>
              </a:rPr>
              <a:t> </a:t>
            </a:r>
            <a:r>
              <a:rPr sz="1400" spc="-10" dirty="0">
                <a:latin typeface="Corbel"/>
                <a:cs typeface="Corbel"/>
              </a:rPr>
              <a:t>closing.</a:t>
            </a:r>
            <a:endParaRPr sz="1400">
              <a:latin typeface="Corbel"/>
              <a:cs typeface="Corbel"/>
            </a:endParaRPr>
          </a:p>
        </p:txBody>
      </p:sp>
      <p:grpSp>
        <p:nvGrpSpPr>
          <p:cNvPr id="9" name="object 9"/>
          <p:cNvGrpSpPr/>
          <p:nvPr/>
        </p:nvGrpSpPr>
        <p:grpSpPr>
          <a:xfrm>
            <a:off x="2755392" y="3977640"/>
            <a:ext cx="7769859" cy="2795270"/>
            <a:chOff x="2755392" y="3977640"/>
            <a:chExt cx="7769859" cy="2795270"/>
          </a:xfrm>
        </p:grpSpPr>
        <p:pic>
          <p:nvPicPr>
            <p:cNvPr id="10" name="object 10"/>
            <p:cNvPicPr/>
            <p:nvPr/>
          </p:nvPicPr>
          <p:blipFill>
            <a:blip r:embed="rId4" cstate="print"/>
            <a:stretch>
              <a:fillRect/>
            </a:stretch>
          </p:blipFill>
          <p:spPr>
            <a:xfrm>
              <a:off x="2755392" y="3977640"/>
              <a:ext cx="7769339" cy="2795015"/>
            </a:xfrm>
            <a:prstGeom prst="rect">
              <a:avLst/>
            </a:prstGeom>
          </p:spPr>
        </p:pic>
        <p:pic>
          <p:nvPicPr>
            <p:cNvPr id="11" name="object 11"/>
            <p:cNvPicPr/>
            <p:nvPr/>
          </p:nvPicPr>
          <p:blipFill>
            <a:blip r:embed="rId5" cstate="print"/>
            <a:stretch>
              <a:fillRect/>
            </a:stretch>
          </p:blipFill>
          <p:spPr>
            <a:xfrm>
              <a:off x="2953512" y="4175760"/>
              <a:ext cx="7178039" cy="2203703"/>
            </a:xfrm>
            <a:prstGeom prst="rect">
              <a:avLst/>
            </a:prstGeom>
          </p:spPr>
        </p:pic>
        <p:sp>
          <p:nvSpPr>
            <p:cNvPr id="12" name="object 12"/>
            <p:cNvSpPr/>
            <p:nvPr/>
          </p:nvSpPr>
          <p:spPr>
            <a:xfrm>
              <a:off x="6463283" y="4427220"/>
              <a:ext cx="3651885" cy="996950"/>
            </a:xfrm>
            <a:custGeom>
              <a:avLst/>
              <a:gdLst/>
              <a:ahLst/>
              <a:cxnLst/>
              <a:rect l="l" t="t" r="r" b="b"/>
              <a:pathLst>
                <a:path w="3651884" h="996950">
                  <a:moveTo>
                    <a:pt x="0" y="0"/>
                  </a:moveTo>
                  <a:lnTo>
                    <a:pt x="1825752" y="0"/>
                  </a:lnTo>
                  <a:lnTo>
                    <a:pt x="1825752" y="368807"/>
                  </a:lnTo>
                  <a:lnTo>
                    <a:pt x="0" y="368807"/>
                  </a:lnTo>
                  <a:lnTo>
                    <a:pt x="0" y="0"/>
                  </a:lnTo>
                  <a:close/>
                </a:path>
                <a:path w="3651884" h="996950">
                  <a:moveTo>
                    <a:pt x="1825751" y="740663"/>
                  </a:moveTo>
                  <a:lnTo>
                    <a:pt x="3651503" y="740663"/>
                  </a:lnTo>
                  <a:lnTo>
                    <a:pt x="3651503" y="996695"/>
                  </a:lnTo>
                  <a:lnTo>
                    <a:pt x="1825751" y="996695"/>
                  </a:lnTo>
                  <a:lnTo>
                    <a:pt x="1825751" y="740663"/>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89632" y="1801367"/>
            <a:ext cx="8196580" cy="4791710"/>
            <a:chOff x="2389632" y="1801367"/>
            <a:chExt cx="8196580" cy="4791710"/>
          </a:xfrm>
        </p:grpSpPr>
        <p:pic>
          <p:nvPicPr>
            <p:cNvPr id="3" name="object 3"/>
            <p:cNvPicPr/>
            <p:nvPr/>
          </p:nvPicPr>
          <p:blipFill>
            <a:blip r:embed="rId2" cstate="print"/>
            <a:stretch>
              <a:fillRect/>
            </a:stretch>
          </p:blipFill>
          <p:spPr>
            <a:xfrm>
              <a:off x="2389632" y="1801367"/>
              <a:ext cx="8196059" cy="4791443"/>
            </a:xfrm>
            <a:prstGeom prst="rect">
              <a:avLst/>
            </a:prstGeom>
          </p:spPr>
        </p:pic>
        <p:pic>
          <p:nvPicPr>
            <p:cNvPr id="4" name="object 4"/>
            <p:cNvPicPr/>
            <p:nvPr/>
          </p:nvPicPr>
          <p:blipFill>
            <a:blip r:embed="rId3" cstate="print"/>
            <a:stretch>
              <a:fillRect/>
            </a:stretch>
          </p:blipFill>
          <p:spPr>
            <a:xfrm>
              <a:off x="2587752" y="1999488"/>
              <a:ext cx="7604759" cy="4200143"/>
            </a:xfrm>
            <a:prstGeom prst="rect">
              <a:avLst/>
            </a:prstGeom>
          </p:spPr>
        </p:pic>
        <p:sp>
          <p:nvSpPr>
            <p:cNvPr id="5" name="object 5"/>
            <p:cNvSpPr/>
            <p:nvPr/>
          </p:nvSpPr>
          <p:spPr>
            <a:xfrm>
              <a:off x="6335267" y="2534411"/>
              <a:ext cx="3858895" cy="3225165"/>
            </a:xfrm>
            <a:custGeom>
              <a:avLst/>
              <a:gdLst/>
              <a:ahLst/>
              <a:cxnLst/>
              <a:rect l="l" t="t" r="r" b="b"/>
              <a:pathLst>
                <a:path w="3858895" h="3225165">
                  <a:moveTo>
                    <a:pt x="0" y="0"/>
                  </a:moveTo>
                  <a:lnTo>
                    <a:pt x="1938528" y="0"/>
                  </a:lnTo>
                  <a:lnTo>
                    <a:pt x="1938528" y="228600"/>
                  </a:lnTo>
                  <a:lnTo>
                    <a:pt x="0" y="228600"/>
                  </a:lnTo>
                  <a:lnTo>
                    <a:pt x="0" y="0"/>
                  </a:lnTo>
                  <a:close/>
                </a:path>
                <a:path w="3858895" h="3225165">
                  <a:moveTo>
                    <a:pt x="0" y="432815"/>
                  </a:moveTo>
                  <a:lnTo>
                    <a:pt x="1938528" y="432815"/>
                  </a:lnTo>
                  <a:lnTo>
                    <a:pt x="1938528" y="661415"/>
                  </a:lnTo>
                  <a:lnTo>
                    <a:pt x="0" y="661415"/>
                  </a:lnTo>
                  <a:lnTo>
                    <a:pt x="0" y="432815"/>
                  </a:lnTo>
                  <a:close/>
                </a:path>
                <a:path w="3858895" h="3225165">
                  <a:moveTo>
                    <a:pt x="1920239" y="1719071"/>
                  </a:moveTo>
                  <a:lnTo>
                    <a:pt x="3858767" y="1719071"/>
                  </a:lnTo>
                  <a:lnTo>
                    <a:pt x="3858767" y="1947671"/>
                  </a:lnTo>
                  <a:lnTo>
                    <a:pt x="1920239" y="1947671"/>
                  </a:lnTo>
                  <a:lnTo>
                    <a:pt x="1920239" y="1719071"/>
                  </a:lnTo>
                  <a:close/>
                </a:path>
                <a:path w="3858895" h="3225165">
                  <a:moveTo>
                    <a:pt x="1920239" y="2267712"/>
                  </a:moveTo>
                  <a:lnTo>
                    <a:pt x="3858767" y="2267712"/>
                  </a:lnTo>
                  <a:lnTo>
                    <a:pt x="3858767" y="3224784"/>
                  </a:lnTo>
                  <a:lnTo>
                    <a:pt x="1920239" y="3224784"/>
                  </a:lnTo>
                  <a:lnTo>
                    <a:pt x="1920239" y="2267712"/>
                  </a:lnTo>
                  <a:close/>
                </a:path>
              </a:pathLst>
            </a:custGeom>
            <a:ln w="28575">
              <a:solidFill>
                <a:srgbClr val="1F7CAC"/>
              </a:solidFill>
            </a:ln>
          </p:spPr>
          <p:txBody>
            <a:bodyPr wrap="square" lIns="0" tIns="0" rIns="0" bIns="0" rtlCol="0"/>
            <a:lstStyle/>
            <a:p>
              <a:endParaRPr/>
            </a:p>
          </p:txBody>
        </p:sp>
      </p:grpSp>
      <p:sp>
        <p:nvSpPr>
          <p:cNvPr id="6" name="object 6"/>
          <p:cNvSpPr txBox="1">
            <a:spLocks noGrp="1"/>
          </p:cNvSpPr>
          <p:nvPr>
            <p:ph type="title"/>
          </p:nvPr>
        </p:nvSpPr>
        <p:spPr>
          <a:xfrm>
            <a:off x="4226768" y="452264"/>
            <a:ext cx="4094479" cy="299720"/>
          </a:xfrm>
          <a:prstGeom prst="rect">
            <a:avLst/>
          </a:prstGeom>
        </p:spPr>
        <p:txBody>
          <a:bodyPr vert="horz" wrap="square" lIns="0" tIns="12700" rIns="0" bIns="0" rtlCol="0">
            <a:spAutoFit/>
          </a:bodyPr>
          <a:lstStyle/>
          <a:p>
            <a:pPr marL="1270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7" name="object 7"/>
          <p:cNvSpPr txBox="1"/>
          <p:nvPr/>
        </p:nvSpPr>
        <p:spPr>
          <a:xfrm>
            <a:off x="2263867" y="827693"/>
            <a:ext cx="8493125" cy="87820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6.</a:t>
            </a:r>
            <a:r>
              <a:rPr sz="1400" spc="-25" dirty="0">
                <a:latin typeface="Corbel"/>
                <a:cs typeface="Corbel"/>
              </a:rPr>
              <a:t> </a:t>
            </a:r>
            <a:r>
              <a:rPr sz="1400" dirty="0">
                <a:latin typeface="Corbel"/>
                <a:cs typeface="Corbel"/>
              </a:rPr>
              <a:t>If</a:t>
            </a:r>
            <a:r>
              <a:rPr sz="1400" spc="-25" dirty="0">
                <a:latin typeface="Corbel"/>
                <a:cs typeface="Corbel"/>
              </a:rPr>
              <a:t> </a:t>
            </a:r>
            <a:r>
              <a:rPr sz="1400" dirty="0">
                <a:latin typeface="Corbel"/>
                <a:cs typeface="Corbel"/>
              </a:rPr>
              <a:t>impounds</a:t>
            </a:r>
            <a:r>
              <a:rPr sz="1400" spc="-25" dirty="0">
                <a:latin typeface="Corbel"/>
                <a:cs typeface="Corbel"/>
              </a:rPr>
              <a:t> </a:t>
            </a:r>
            <a:r>
              <a:rPr sz="1400" dirty="0">
                <a:latin typeface="Corbel"/>
                <a:cs typeface="Corbel"/>
              </a:rPr>
              <a:t>will</a:t>
            </a:r>
            <a:r>
              <a:rPr sz="1400" spc="-25" dirty="0">
                <a:latin typeface="Corbel"/>
                <a:cs typeface="Corbel"/>
              </a:rPr>
              <a:t> </a:t>
            </a:r>
            <a:r>
              <a:rPr sz="1400" dirty="0">
                <a:latin typeface="Corbel"/>
                <a:cs typeface="Corbel"/>
              </a:rPr>
              <a:t>not</a:t>
            </a:r>
            <a:r>
              <a:rPr sz="1400" spc="-40"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waived,</a:t>
            </a:r>
            <a:r>
              <a:rPr sz="1400" spc="-5" dirty="0">
                <a:latin typeface="Corbel"/>
                <a:cs typeface="Corbel"/>
              </a:rPr>
              <a:t> </a:t>
            </a:r>
            <a:r>
              <a:rPr sz="1400" dirty="0">
                <a:latin typeface="Corbel"/>
                <a:cs typeface="Corbel"/>
              </a:rPr>
              <a:t>follow</a:t>
            </a:r>
            <a:r>
              <a:rPr sz="1400" spc="20" dirty="0">
                <a:latin typeface="Corbel"/>
                <a:cs typeface="Corbel"/>
              </a:rPr>
              <a:t> </a:t>
            </a:r>
            <a:r>
              <a:rPr sz="1400" dirty="0">
                <a:latin typeface="Corbel"/>
                <a:cs typeface="Corbel"/>
              </a:rPr>
              <a:t>the</a:t>
            </a:r>
            <a:r>
              <a:rPr sz="1400" spc="-35" dirty="0">
                <a:latin typeface="Corbel"/>
                <a:cs typeface="Corbel"/>
              </a:rPr>
              <a:t> </a:t>
            </a:r>
            <a:r>
              <a:rPr sz="1400" dirty="0">
                <a:latin typeface="Corbel"/>
                <a:cs typeface="Corbel"/>
              </a:rPr>
              <a:t>subject state</a:t>
            </a:r>
            <a:r>
              <a:rPr sz="1400" spc="-10" dirty="0">
                <a:latin typeface="Corbel"/>
                <a:cs typeface="Corbel"/>
              </a:rPr>
              <a:t> </a:t>
            </a:r>
            <a:r>
              <a:rPr sz="1400" dirty="0">
                <a:latin typeface="Corbel"/>
                <a:cs typeface="Corbel"/>
              </a:rPr>
              <a:t>tax</a:t>
            </a:r>
            <a:r>
              <a:rPr sz="1400" spc="-25" dirty="0">
                <a:latin typeface="Corbel"/>
                <a:cs typeface="Corbel"/>
              </a:rPr>
              <a:t> </a:t>
            </a:r>
            <a:r>
              <a:rPr sz="1400" dirty="0">
                <a:latin typeface="Corbel"/>
                <a:cs typeface="Corbel"/>
              </a:rPr>
              <a:t>impound</a:t>
            </a:r>
            <a:r>
              <a:rPr sz="1400" spc="-35" dirty="0">
                <a:latin typeface="Corbel"/>
                <a:cs typeface="Corbel"/>
              </a:rPr>
              <a:t> </a:t>
            </a:r>
            <a:r>
              <a:rPr sz="1400" dirty="0">
                <a:latin typeface="Corbel"/>
                <a:cs typeface="Corbel"/>
              </a:rPr>
              <a:t>schedule</a:t>
            </a:r>
            <a:r>
              <a:rPr sz="1400" spc="5" dirty="0">
                <a:latin typeface="Corbel"/>
                <a:cs typeface="Corbel"/>
              </a:rPr>
              <a:t> </a:t>
            </a:r>
            <a:r>
              <a:rPr sz="1400" dirty="0">
                <a:latin typeface="Corbel"/>
                <a:cs typeface="Corbel"/>
              </a:rPr>
              <a:t>and</a:t>
            </a:r>
            <a:r>
              <a:rPr sz="1400" spc="-15" dirty="0">
                <a:latin typeface="Corbel"/>
                <a:cs typeface="Corbel"/>
              </a:rPr>
              <a:t> </a:t>
            </a:r>
            <a:r>
              <a:rPr sz="1400" dirty="0">
                <a:latin typeface="Corbel"/>
                <a:cs typeface="Corbel"/>
              </a:rPr>
              <a:t>enter</a:t>
            </a:r>
            <a:r>
              <a:rPr sz="1400" spc="-50" dirty="0">
                <a:latin typeface="Corbel"/>
                <a:cs typeface="Corbel"/>
              </a:rPr>
              <a:t> </a:t>
            </a:r>
            <a:r>
              <a:rPr sz="1400" dirty="0">
                <a:latin typeface="Corbel"/>
                <a:cs typeface="Corbel"/>
              </a:rPr>
              <a:t>in</a:t>
            </a:r>
            <a:r>
              <a:rPr sz="1400" spc="-25" dirty="0">
                <a:latin typeface="Corbel"/>
                <a:cs typeface="Corbel"/>
              </a:rPr>
              <a:t> </a:t>
            </a:r>
            <a:r>
              <a:rPr sz="1400" dirty="0">
                <a:latin typeface="Corbel"/>
                <a:cs typeface="Corbel"/>
              </a:rPr>
              <a:t>the</a:t>
            </a:r>
            <a:r>
              <a:rPr sz="1400" spc="-35" dirty="0">
                <a:latin typeface="Corbel"/>
                <a:cs typeface="Corbel"/>
              </a:rPr>
              <a:t> </a:t>
            </a:r>
            <a:r>
              <a:rPr sz="1400" dirty="0">
                <a:latin typeface="Corbel"/>
                <a:cs typeface="Corbel"/>
              </a:rPr>
              <a:t>amount</a:t>
            </a:r>
            <a:r>
              <a:rPr sz="1400" spc="-20" dirty="0">
                <a:latin typeface="Corbel"/>
                <a:cs typeface="Corbel"/>
              </a:rPr>
              <a:t> </a:t>
            </a:r>
            <a:r>
              <a:rPr sz="1400" dirty="0">
                <a:latin typeface="Corbel"/>
                <a:cs typeface="Corbel"/>
              </a:rPr>
              <a:t>of</a:t>
            </a:r>
            <a:r>
              <a:rPr sz="1400" spc="-25" dirty="0">
                <a:latin typeface="Corbel"/>
                <a:cs typeface="Corbel"/>
              </a:rPr>
              <a:t> </a:t>
            </a:r>
            <a:r>
              <a:rPr sz="1400" spc="-10" dirty="0">
                <a:latin typeface="Corbel"/>
                <a:cs typeface="Corbel"/>
              </a:rPr>
              <a:t>months </a:t>
            </a:r>
            <a:r>
              <a:rPr sz="1400" dirty="0">
                <a:latin typeface="Corbel"/>
                <a:cs typeface="Corbel"/>
              </a:rPr>
              <a:t>to</a:t>
            </a:r>
            <a:r>
              <a:rPr sz="1400" spc="-70" dirty="0">
                <a:latin typeface="Corbel"/>
                <a:cs typeface="Corbel"/>
              </a:rPr>
              <a:t> </a:t>
            </a:r>
            <a:r>
              <a:rPr sz="1400" dirty="0">
                <a:latin typeface="Corbel"/>
                <a:cs typeface="Corbel"/>
              </a:rPr>
              <a:t>collect for</a:t>
            </a:r>
            <a:r>
              <a:rPr sz="1400" spc="-5" dirty="0">
                <a:latin typeface="Corbel"/>
                <a:cs typeface="Corbel"/>
              </a:rPr>
              <a:t> </a:t>
            </a:r>
            <a:r>
              <a:rPr sz="1400" dirty="0">
                <a:latin typeface="Corbel"/>
                <a:cs typeface="Corbel"/>
              </a:rPr>
              <a:t>taxes</a:t>
            </a:r>
            <a:r>
              <a:rPr sz="1400" spc="-25" dirty="0">
                <a:latin typeface="Corbel"/>
                <a:cs typeface="Corbel"/>
              </a:rPr>
              <a:t> </a:t>
            </a:r>
            <a:r>
              <a:rPr sz="1400" dirty="0">
                <a:latin typeface="Corbel"/>
                <a:cs typeface="Corbel"/>
              </a:rPr>
              <a:t>as</a:t>
            </a:r>
            <a:r>
              <a:rPr sz="1400" spc="-25" dirty="0">
                <a:latin typeface="Corbel"/>
                <a:cs typeface="Corbel"/>
              </a:rPr>
              <a:t> </a:t>
            </a:r>
            <a:r>
              <a:rPr sz="1400" dirty="0">
                <a:latin typeface="Corbel"/>
                <a:cs typeface="Corbel"/>
              </a:rPr>
              <a:t>well</a:t>
            </a:r>
            <a:r>
              <a:rPr sz="1400" spc="-20" dirty="0">
                <a:latin typeface="Corbel"/>
                <a:cs typeface="Corbel"/>
              </a:rPr>
              <a:t> </a:t>
            </a:r>
            <a:r>
              <a:rPr sz="1400" dirty="0">
                <a:latin typeface="Corbel"/>
                <a:cs typeface="Corbel"/>
              </a:rPr>
              <a:t>as</a:t>
            </a:r>
            <a:r>
              <a:rPr sz="1400" spc="-25" dirty="0">
                <a:latin typeface="Corbel"/>
                <a:cs typeface="Corbel"/>
              </a:rPr>
              <a:t> </a:t>
            </a:r>
            <a:r>
              <a:rPr sz="1400" dirty="0">
                <a:latin typeface="Corbel"/>
                <a:cs typeface="Corbel"/>
              </a:rPr>
              <a:t>insurance</a:t>
            </a:r>
            <a:r>
              <a:rPr sz="1400" spc="5" dirty="0">
                <a:latin typeface="Corbel"/>
                <a:cs typeface="Corbel"/>
              </a:rPr>
              <a:t> </a:t>
            </a:r>
            <a:r>
              <a:rPr sz="1400" dirty="0">
                <a:latin typeface="Corbel"/>
                <a:cs typeface="Corbel"/>
              </a:rPr>
              <a:t>in</a:t>
            </a:r>
            <a:r>
              <a:rPr sz="1400" spc="-70" dirty="0">
                <a:latin typeface="Corbel"/>
                <a:cs typeface="Corbel"/>
              </a:rPr>
              <a:t> </a:t>
            </a:r>
            <a:r>
              <a:rPr sz="1400" dirty="0">
                <a:latin typeface="Corbel"/>
                <a:cs typeface="Corbel"/>
              </a:rPr>
              <a:t>Section</a:t>
            </a:r>
            <a:r>
              <a:rPr sz="1400" spc="-10" dirty="0">
                <a:latin typeface="Corbel"/>
                <a:cs typeface="Corbel"/>
              </a:rPr>
              <a:t> </a:t>
            </a:r>
            <a:r>
              <a:rPr sz="1400" b="1" dirty="0">
                <a:latin typeface="Corbel"/>
                <a:cs typeface="Corbel"/>
              </a:rPr>
              <a:t>G.</a:t>
            </a:r>
            <a:r>
              <a:rPr sz="1400" b="1" spc="-25" dirty="0">
                <a:latin typeface="Corbel"/>
                <a:cs typeface="Corbel"/>
              </a:rPr>
              <a:t> </a:t>
            </a:r>
            <a:r>
              <a:rPr sz="1400" b="1" dirty="0">
                <a:latin typeface="Corbel"/>
                <a:cs typeface="Corbel"/>
              </a:rPr>
              <a:t>Initial</a:t>
            </a:r>
            <a:r>
              <a:rPr sz="1400" b="1" spc="-15" dirty="0">
                <a:latin typeface="Corbel"/>
                <a:cs typeface="Corbel"/>
              </a:rPr>
              <a:t> </a:t>
            </a:r>
            <a:r>
              <a:rPr sz="1400" b="1" dirty="0">
                <a:latin typeface="Corbel"/>
                <a:cs typeface="Corbel"/>
              </a:rPr>
              <a:t>Escrow</a:t>
            </a:r>
            <a:r>
              <a:rPr sz="1400" b="1" spc="-35" dirty="0">
                <a:latin typeface="Corbel"/>
                <a:cs typeface="Corbel"/>
              </a:rPr>
              <a:t> </a:t>
            </a:r>
            <a:r>
              <a:rPr sz="1400" b="1" dirty="0">
                <a:latin typeface="Corbel"/>
                <a:cs typeface="Corbel"/>
              </a:rPr>
              <a:t>Payment</a:t>
            </a:r>
            <a:r>
              <a:rPr sz="1400" b="1" spc="-45" dirty="0">
                <a:latin typeface="Corbel"/>
                <a:cs typeface="Corbel"/>
              </a:rPr>
              <a:t> </a:t>
            </a:r>
            <a:r>
              <a:rPr sz="1400" b="1" dirty="0">
                <a:latin typeface="Corbel"/>
                <a:cs typeface="Corbel"/>
              </a:rPr>
              <a:t>at</a:t>
            </a:r>
            <a:r>
              <a:rPr sz="1400" b="1" spc="-50" dirty="0">
                <a:latin typeface="Corbel"/>
                <a:cs typeface="Corbel"/>
              </a:rPr>
              <a:t> </a:t>
            </a:r>
            <a:r>
              <a:rPr sz="1400" b="1" dirty="0">
                <a:latin typeface="Corbel"/>
                <a:cs typeface="Corbel"/>
              </a:rPr>
              <a:t>closing.</a:t>
            </a:r>
            <a:r>
              <a:rPr sz="1400" b="1" spc="-45" dirty="0">
                <a:latin typeface="Corbel"/>
                <a:cs typeface="Corbel"/>
              </a:rPr>
              <a:t> </a:t>
            </a:r>
            <a:r>
              <a:rPr sz="1400" dirty="0">
                <a:latin typeface="Corbel"/>
                <a:cs typeface="Corbel"/>
              </a:rPr>
              <a:t>In</a:t>
            </a:r>
            <a:r>
              <a:rPr sz="1400" spc="-30" dirty="0">
                <a:latin typeface="Corbel"/>
                <a:cs typeface="Corbel"/>
              </a:rPr>
              <a:t> </a:t>
            </a:r>
            <a:r>
              <a:rPr sz="1400" dirty="0">
                <a:latin typeface="Corbel"/>
                <a:cs typeface="Corbel"/>
              </a:rPr>
              <a:t>section</a:t>
            </a:r>
            <a:r>
              <a:rPr sz="1400" spc="15" dirty="0">
                <a:latin typeface="Corbel"/>
                <a:cs typeface="Corbel"/>
              </a:rPr>
              <a:t> </a:t>
            </a:r>
            <a:r>
              <a:rPr sz="1400" b="1" spc="-10" dirty="0">
                <a:latin typeface="Corbel"/>
                <a:cs typeface="Corbel"/>
              </a:rPr>
              <a:t>H.</a:t>
            </a:r>
            <a:r>
              <a:rPr sz="1400" b="1" spc="-75" dirty="0">
                <a:latin typeface="Corbel"/>
                <a:cs typeface="Corbel"/>
              </a:rPr>
              <a:t> </a:t>
            </a:r>
            <a:r>
              <a:rPr sz="1400" b="1" dirty="0">
                <a:latin typeface="Corbel"/>
                <a:cs typeface="Corbel"/>
              </a:rPr>
              <a:t>Other</a:t>
            </a:r>
            <a:r>
              <a:rPr sz="1400" b="1" spc="-30" dirty="0">
                <a:latin typeface="Corbel"/>
                <a:cs typeface="Corbel"/>
              </a:rPr>
              <a:t> </a:t>
            </a:r>
            <a:r>
              <a:rPr sz="1400" spc="-10" dirty="0">
                <a:latin typeface="Corbel"/>
                <a:cs typeface="Corbel"/>
              </a:rPr>
              <a:t>enter </a:t>
            </a:r>
            <a:r>
              <a:rPr sz="1400" dirty="0">
                <a:latin typeface="Corbel"/>
                <a:cs typeface="Corbel"/>
              </a:rPr>
              <a:t>amount</a:t>
            </a:r>
            <a:r>
              <a:rPr sz="1400" spc="-35" dirty="0">
                <a:latin typeface="Corbel"/>
                <a:cs typeface="Corbel"/>
              </a:rPr>
              <a:t> </a:t>
            </a:r>
            <a:r>
              <a:rPr sz="1400" dirty="0">
                <a:latin typeface="Corbel"/>
                <a:cs typeface="Corbel"/>
              </a:rPr>
              <a:t>for</a:t>
            </a:r>
            <a:r>
              <a:rPr sz="1400" spc="-70" dirty="0">
                <a:latin typeface="Corbel"/>
                <a:cs typeface="Corbel"/>
              </a:rPr>
              <a:t> </a:t>
            </a:r>
            <a:r>
              <a:rPr sz="1400" dirty="0">
                <a:latin typeface="Corbel"/>
                <a:cs typeface="Corbel"/>
              </a:rPr>
              <a:t>Owner's</a:t>
            </a:r>
            <a:r>
              <a:rPr sz="1400" spc="-10" dirty="0">
                <a:latin typeface="Corbel"/>
                <a:cs typeface="Corbel"/>
              </a:rPr>
              <a:t> </a:t>
            </a:r>
            <a:r>
              <a:rPr sz="1400" dirty="0">
                <a:latin typeface="Corbel"/>
                <a:cs typeface="Corbel"/>
              </a:rPr>
              <a:t>title policy</a:t>
            </a:r>
            <a:r>
              <a:rPr sz="1400" spc="-15" dirty="0">
                <a:latin typeface="Corbel"/>
                <a:cs typeface="Corbel"/>
              </a:rPr>
              <a:t> </a:t>
            </a:r>
            <a:r>
              <a:rPr sz="1400" dirty="0">
                <a:latin typeface="Corbel"/>
                <a:cs typeface="Corbel"/>
              </a:rPr>
              <a:t>for</a:t>
            </a:r>
            <a:r>
              <a:rPr sz="1400" spc="-30" dirty="0">
                <a:latin typeface="Corbel"/>
                <a:cs typeface="Corbel"/>
              </a:rPr>
              <a:t> </a:t>
            </a:r>
            <a:r>
              <a:rPr sz="1400" spc="-10" dirty="0">
                <a:latin typeface="Corbel"/>
                <a:cs typeface="Corbel"/>
              </a:rPr>
              <a:t>purchases,</a:t>
            </a:r>
            <a:r>
              <a:rPr sz="1400" spc="15" dirty="0">
                <a:latin typeface="Corbel"/>
                <a:cs typeface="Corbel"/>
              </a:rPr>
              <a:t> </a:t>
            </a:r>
            <a:r>
              <a:rPr sz="1400" dirty="0">
                <a:latin typeface="Corbel"/>
                <a:cs typeface="Corbel"/>
              </a:rPr>
              <a:t>if</a:t>
            </a:r>
            <a:r>
              <a:rPr sz="1400" spc="-30" dirty="0">
                <a:latin typeface="Corbel"/>
                <a:cs typeface="Corbel"/>
              </a:rPr>
              <a:t> </a:t>
            </a:r>
            <a:r>
              <a:rPr sz="1400" dirty="0">
                <a:latin typeface="Corbel"/>
                <a:cs typeface="Corbel"/>
              </a:rPr>
              <a:t>seller</a:t>
            </a:r>
            <a:r>
              <a:rPr sz="1400" spc="-10" dirty="0">
                <a:latin typeface="Corbel"/>
                <a:cs typeface="Corbel"/>
              </a:rPr>
              <a:t> </a:t>
            </a:r>
            <a:r>
              <a:rPr sz="1400" dirty="0">
                <a:latin typeface="Corbel"/>
                <a:cs typeface="Corbel"/>
              </a:rPr>
              <a:t>will</a:t>
            </a:r>
            <a:r>
              <a:rPr sz="1400" spc="-10" dirty="0">
                <a:latin typeface="Corbel"/>
                <a:cs typeface="Corbel"/>
              </a:rPr>
              <a:t> </a:t>
            </a:r>
            <a:r>
              <a:rPr sz="1400" dirty="0">
                <a:latin typeface="Corbel"/>
                <a:cs typeface="Corbel"/>
              </a:rPr>
              <a:t>pay</a:t>
            </a:r>
            <a:r>
              <a:rPr sz="1400" spc="-35" dirty="0">
                <a:latin typeface="Corbel"/>
                <a:cs typeface="Corbel"/>
              </a:rPr>
              <a:t> </a:t>
            </a:r>
            <a:r>
              <a:rPr sz="1400" dirty="0">
                <a:latin typeface="Corbel"/>
                <a:cs typeface="Corbel"/>
              </a:rPr>
              <a:t>you</a:t>
            </a:r>
            <a:r>
              <a:rPr sz="1400" spc="-45" dirty="0">
                <a:latin typeface="Corbel"/>
                <a:cs typeface="Corbel"/>
              </a:rPr>
              <a:t> </a:t>
            </a:r>
            <a:r>
              <a:rPr sz="1400" dirty="0">
                <a:latin typeface="Corbel"/>
                <a:cs typeface="Corbel"/>
              </a:rPr>
              <a:t>may</a:t>
            </a:r>
            <a:r>
              <a:rPr sz="1400" spc="-15" dirty="0">
                <a:latin typeface="Corbel"/>
                <a:cs typeface="Corbel"/>
              </a:rPr>
              <a:t> </a:t>
            </a:r>
            <a:r>
              <a:rPr sz="1400" dirty="0">
                <a:latin typeface="Corbel"/>
                <a:cs typeface="Corbel"/>
              </a:rPr>
              <a:t>leave</a:t>
            </a:r>
            <a:r>
              <a:rPr sz="1400" spc="-20" dirty="0">
                <a:latin typeface="Corbel"/>
                <a:cs typeface="Corbel"/>
              </a:rPr>
              <a:t> </a:t>
            </a:r>
            <a:r>
              <a:rPr sz="1400" spc="-10" dirty="0">
                <a:latin typeface="Corbel"/>
                <a:cs typeface="Corbel"/>
              </a:rPr>
              <a:t>blank.</a:t>
            </a:r>
            <a:r>
              <a:rPr sz="1400" spc="-60" dirty="0">
                <a:latin typeface="Corbel"/>
                <a:cs typeface="Corbel"/>
              </a:rPr>
              <a:t> </a:t>
            </a:r>
            <a:r>
              <a:rPr sz="1400" dirty="0">
                <a:latin typeface="Corbel"/>
                <a:cs typeface="Corbel"/>
              </a:rPr>
              <a:t>Any</a:t>
            </a:r>
            <a:r>
              <a:rPr sz="1400" spc="-60" dirty="0">
                <a:latin typeface="Corbel"/>
                <a:cs typeface="Corbel"/>
              </a:rPr>
              <a:t> </a:t>
            </a:r>
            <a:r>
              <a:rPr sz="1400" dirty="0">
                <a:latin typeface="Corbel"/>
                <a:cs typeface="Corbel"/>
              </a:rPr>
              <a:t>additional</a:t>
            </a:r>
            <a:r>
              <a:rPr sz="1400" spc="30" dirty="0">
                <a:latin typeface="Corbel"/>
                <a:cs typeface="Corbel"/>
              </a:rPr>
              <a:t> </a:t>
            </a:r>
            <a:r>
              <a:rPr sz="1400" dirty="0">
                <a:latin typeface="Corbel"/>
                <a:cs typeface="Corbel"/>
              </a:rPr>
              <a:t>misc.</a:t>
            </a:r>
            <a:r>
              <a:rPr sz="1400" spc="-5" dirty="0">
                <a:latin typeface="Corbel"/>
                <a:cs typeface="Corbel"/>
              </a:rPr>
              <a:t> </a:t>
            </a:r>
            <a:r>
              <a:rPr sz="1400" dirty="0">
                <a:latin typeface="Corbel"/>
                <a:cs typeface="Corbel"/>
              </a:rPr>
              <a:t>fees</a:t>
            </a:r>
            <a:r>
              <a:rPr sz="1400" spc="-30" dirty="0">
                <a:latin typeface="Corbel"/>
                <a:cs typeface="Corbel"/>
              </a:rPr>
              <a:t> </a:t>
            </a:r>
            <a:r>
              <a:rPr sz="1400" dirty="0">
                <a:latin typeface="Corbel"/>
                <a:cs typeface="Corbel"/>
              </a:rPr>
              <a:t>such</a:t>
            </a:r>
            <a:r>
              <a:rPr sz="1400" spc="-35" dirty="0">
                <a:latin typeface="Corbel"/>
                <a:cs typeface="Corbel"/>
              </a:rPr>
              <a:t> </a:t>
            </a:r>
            <a:r>
              <a:rPr sz="1400" spc="-25" dirty="0">
                <a:latin typeface="Corbel"/>
                <a:cs typeface="Corbel"/>
              </a:rPr>
              <a:t>as </a:t>
            </a:r>
            <a:r>
              <a:rPr sz="1400" spc="-10" dirty="0">
                <a:latin typeface="Corbel"/>
                <a:cs typeface="Corbel"/>
              </a:rPr>
              <a:t>Home</a:t>
            </a:r>
            <a:r>
              <a:rPr sz="1400" spc="-65" dirty="0">
                <a:latin typeface="Corbel"/>
                <a:cs typeface="Corbel"/>
              </a:rPr>
              <a:t> </a:t>
            </a:r>
            <a:r>
              <a:rPr sz="1400" dirty="0">
                <a:latin typeface="Corbel"/>
                <a:cs typeface="Corbel"/>
              </a:rPr>
              <a:t>Warranty</a:t>
            </a:r>
            <a:r>
              <a:rPr sz="1400" spc="-45" dirty="0">
                <a:latin typeface="Corbel"/>
                <a:cs typeface="Corbel"/>
              </a:rPr>
              <a:t> </a:t>
            </a:r>
            <a:r>
              <a:rPr sz="1400" dirty="0">
                <a:latin typeface="Corbel"/>
                <a:cs typeface="Corbel"/>
              </a:rPr>
              <a:t>can</a:t>
            </a:r>
            <a:r>
              <a:rPr sz="1400" spc="-10" dirty="0">
                <a:latin typeface="Corbel"/>
                <a:cs typeface="Corbel"/>
              </a:rPr>
              <a:t> </a:t>
            </a:r>
            <a:r>
              <a:rPr sz="1400" dirty="0">
                <a:latin typeface="Corbel"/>
                <a:cs typeface="Corbel"/>
              </a:rPr>
              <a:t>also</a:t>
            </a:r>
            <a:r>
              <a:rPr sz="1400" spc="-20"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disclosed</a:t>
            </a:r>
            <a:r>
              <a:rPr sz="1400" spc="20" dirty="0">
                <a:latin typeface="Corbel"/>
                <a:cs typeface="Corbel"/>
              </a:rPr>
              <a:t> </a:t>
            </a:r>
            <a:r>
              <a:rPr sz="1400" spc="-10" dirty="0">
                <a:latin typeface="Corbel"/>
                <a:cs typeface="Corbel"/>
              </a:rPr>
              <a:t>here.</a:t>
            </a:r>
            <a:r>
              <a:rPr sz="1400" spc="-75" dirty="0">
                <a:latin typeface="Corbel"/>
                <a:cs typeface="Corbel"/>
              </a:rPr>
              <a:t> </a:t>
            </a:r>
            <a:r>
              <a:rPr sz="1400" dirty="0">
                <a:latin typeface="Corbel"/>
                <a:cs typeface="Corbel"/>
              </a:rPr>
              <a:t>This</a:t>
            </a:r>
            <a:r>
              <a:rPr sz="1400" spc="-30" dirty="0">
                <a:latin typeface="Corbel"/>
                <a:cs typeface="Corbel"/>
              </a:rPr>
              <a:t> </a:t>
            </a:r>
            <a:r>
              <a:rPr sz="1400" dirty="0">
                <a:latin typeface="Corbel"/>
                <a:cs typeface="Corbel"/>
              </a:rPr>
              <a:t>section</a:t>
            </a:r>
            <a:r>
              <a:rPr sz="1400" spc="10" dirty="0">
                <a:latin typeface="Corbel"/>
                <a:cs typeface="Corbel"/>
              </a:rPr>
              <a:t> </a:t>
            </a:r>
            <a:r>
              <a:rPr sz="1400" dirty="0">
                <a:latin typeface="Corbel"/>
                <a:cs typeface="Corbel"/>
              </a:rPr>
              <a:t>has</a:t>
            </a:r>
            <a:r>
              <a:rPr sz="1400" spc="-45" dirty="0">
                <a:latin typeface="Corbel"/>
                <a:cs typeface="Corbel"/>
              </a:rPr>
              <a:t> </a:t>
            </a:r>
            <a:r>
              <a:rPr sz="1400" dirty="0">
                <a:latin typeface="Corbel"/>
                <a:cs typeface="Corbel"/>
              </a:rPr>
              <a:t>no</a:t>
            </a:r>
            <a:r>
              <a:rPr sz="1400" spc="-40" dirty="0">
                <a:latin typeface="Corbel"/>
                <a:cs typeface="Corbel"/>
              </a:rPr>
              <a:t> </a:t>
            </a:r>
            <a:r>
              <a:rPr sz="1400" dirty="0">
                <a:latin typeface="Corbel"/>
                <a:cs typeface="Corbel"/>
              </a:rPr>
              <a:t>tolerance and</a:t>
            </a:r>
            <a:r>
              <a:rPr sz="1400" spc="-20" dirty="0">
                <a:latin typeface="Corbel"/>
                <a:cs typeface="Corbel"/>
              </a:rPr>
              <a:t> </a:t>
            </a:r>
            <a:r>
              <a:rPr sz="1400" dirty="0">
                <a:latin typeface="Corbel"/>
                <a:cs typeface="Corbel"/>
              </a:rPr>
              <a:t>fees</a:t>
            </a:r>
            <a:r>
              <a:rPr sz="1400" spc="-50" dirty="0">
                <a:latin typeface="Corbel"/>
                <a:cs typeface="Corbel"/>
              </a:rPr>
              <a:t> </a:t>
            </a:r>
            <a:r>
              <a:rPr sz="1400" dirty="0">
                <a:latin typeface="Corbel"/>
                <a:cs typeface="Corbel"/>
              </a:rPr>
              <a:t>may</a:t>
            </a:r>
            <a:r>
              <a:rPr sz="1400" spc="-15" dirty="0">
                <a:latin typeface="Corbel"/>
                <a:cs typeface="Corbel"/>
              </a:rPr>
              <a:t> </a:t>
            </a:r>
            <a:r>
              <a:rPr sz="1400" dirty="0">
                <a:latin typeface="Corbel"/>
                <a:cs typeface="Corbel"/>
              </a:rPr>
              <a:t>change</a:t>
            </a:r>
            <a:r>
              <a:rPr sz="1400" spc="-20" dirty="0">
                <a:latin typeface="Corbel"/>
                <a:cs typeface="Corbel"/>
              </a:rPr>
              <a:t> </a:t>
            </a:r>
            <a:r>
              <a:rPr sz="1400" dirty="0">
                <a:latin typeface="Corbel"/>
                <a:cs typeface="Corbel"/>
              </a:rPr>
              <a:t>up</a:t>
            </a:r>
            <a:r>
              <a:rPr sz="1400" spc="-55" dirty="0">
                <a:latin typeface="Corbel"/>
                <a:cs typeface="Corbel"/>
              </a:rPr>
              <a:t> </a:t>
            </a:r>
            <a:r>
              <a:rPr sz="1400" dirty="0">
                <a:latin typeface="Corbel"/>
                <a:cs typeface="Corbel"/>
              </a:rPr>
              <a:t>until</a:t>
            </a:r>
            <a:r>
              <a:rPr sz="1400" spc="-30" dirty="0">
                <a:latin typeface="Corbel"/>
                <a:cs typeface="Corbel"/>
              </a:rPr>
              <a:t> </a:t>
            </a:r>
            <a:r>
              <a:rPr sz="1400" spc="-10" dirty="0">
                <a:latin typeface="Corbel"/>
                <a:cs typeface="Corbel"/>
              </a:rPr>
              <a:t>closing.</a:t>
            </a:r>
            <a:endParaRPr sz="1400">
              <a:latin typeface="Corbel"/>
              <a:cs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38527" y="1700783"/>
            <a:ext cx="9540240" cy="2070100"/>
            <a:chOff x="1938527" y="1700783"/>
            <a:chExt cx="9540240" cy="2070100"/>
          </a:xfrm>
        </p:grpSpPr>
        <p:pic>
          <p:nvPicPr>
            <p:cNvPr id="3" name="object 3"/>
            <p:cNvPicPr/>
            <p:nvPr/>
          </p:nvPicPr>
          <p:blipFill>
            <a:blip r:embed="rId2" cstate="print"/>
            <a:stretch>
              <a:fillRect/>
            </a:stretch>
          </p:blipFill>
          <p:spPr>
            <a:xfrm>
              <a:off x="1938527" y="1700783"/>
              <a:ext cx="9540227" cy="2069591"/>
            </a:xfrm>
            <a:prstGeom prst="rect">
              <a:avLst/>
            </a:prstGeom>
          </p:spPr>
        </p:pic>
        <p:pic>
          <p:nvPicPr>
            <p:cNvPr id="4" name="object 4"/>
            <p:cNvPicPr/>
            <p:nvPr/>
          </p:nvPicPr>
          <p:blipFill>
            <a:blip r:embed="rId3" cstate="print"/>
            <a:stretch>
              <a:fillRect/>
            </a:stretch>
          </p:blipFill>
          <p:spPr>
            <a:xfrm>
              <a:off x="2136648" y="1898904"/>
              <a:ext cx="8948927" cy="1478279"/>
            </a:xfrm>
            <a:prstGeom prst="rect">
              <a:avLst/>
            </a:prstGeom>
          </p:spPr>
        </p:pic>
      </p:grpSp>
      <p:sp>
        <p:nvSpPr>
          <p:cNvPr id="5" name="object 5"/>
          <p:cNvSpPr txBox="1">
            <a:spLocks noGrp="1"/>
          </p:cNvSpPr>
          <p:nvPr>
            <p:ph type="title"/>
          </p:nvPr>
        </p:nvSpPr>
        <p:spPr>
          <a:prstGeom prst="rect">
            <a:avLst/>
          </a:prstGeom>
        </p:spPr>
        <p:txBody>
          <a:bodyPr vert="horz" wrap="square" lIns="0" tIns="68684" rIns="0" bIns="0" rtlCol="0">
            <a:spAutoFit/>
          </a:bodyPr>
          <a:lstStyle/>
          <a:p>
            <a:pPr marL="64643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6" name="object 6"/>
          <p:cNvSpPr txBox="1"/>
          <p:nvPr/>
        </p:nvSpPr>
        <p:spPr>
          <a:xfrm>
            <a:off x="2448717" y="1096896"/>
            <a:ext cx="8251825"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7.</a:t>
            </a:r>
            <a:r>
              <a:rPr sz="1400" spc="-75" dirty="0">
                <a:latin typeface="Corbel"/>
                <a:cs typeface="Corbel"/>
              </a:rPr>
              <a:t> </a:t>
            </a:r>
            <a:r>
              <a:rPr sz="1400" dirty="0">
                <a:latin typeface="Corbel"/>
                <a:cs typeface="Corbel"/>
              </a:rPr>
              <a:t>Once</a:t>
            </a:r>
            <a:r>
              <a:rPr sz="1400" spc="-35" dirty="0">
                <a:latin typeface="Corbel"/>
                <a:cs typeface="Corbel"/>
              </a:rPr>
              <a:t> </a:t>
            </a:r>
            <a:r>
              <a:rPr sz="1400" dirty="0">
                <a:latin typeface="Corbel"/>
                <a:cs typeface="Corbel"/>
              </a:rPr>
              <a:t>you</a:t>
            </a:r>
            <a:r>
              <a:rPr sz="1400" spc="-35" dirty="0">
                <a:latin typeface="Corbel"/>
                <a:cs typeface="Corbel"/>
              </a:rPr>
              <a:t> </a:t>
            </a:r>
            <a:r>
              <a:rPr sz="1400" dirty="0">
                <a:latin typeface="Corbel"/>
                <a:cs typeface="Corbel"/>
              </a:rPr>
              <a:t>have</a:t>
            </a:r>
            <a:r>
              <a:rPr sz="1400" spc="-5" dirty="0">
                <a:latin typeface="Corbel"/>
                <a:cs typeface="Corbel"/>
              </a:rPr>
              <a:t> </a:t>
            </a:r>
            <a:r>
              <a:rPr sz="1400" dirty="0">
                <a:latin typeface="Corbel"/>
                <a:cs typeface="Corbel"/>
              </a:rPr>
              <a:t>completed</a:t>
            </a:r>
            <a:r>
              <a:rPr sz="1400" spc="5" dirty="0">
                <a:latin typeface="Corbel"/>
                <a:cs typeface="Corbel"/>
              </a:rPr>
              <a:t> </a:t>
            </a:r>
            <a:r>
              <a:rPr sz="1400" dirty="0">
                <a:latin typeface="Corbel"/>
                <a:cs typeface="Corbel"/>
              </a:rPr>
              <a:t>all</a:t>
            </a:r>
            <a:r>
              <a:rPr sz="1400" spc="-20" dirty="0">
                <a:latin typeface="Corbel"/>
                <a:cs typeface="Corbel"/>
              </a:rPr>
              <a:t> </a:t>
            </a:r>
            <a:r>
              <a:rPr sz="1400" dirty="0">
                <a:latin typeface="Corbel"/>
                <a:cs typeface="Corbel"/>
              </a:rPr>
              <a:t>sections of</a:t>
            </a:r>
            <a:r>
              <a:rPr sz="1400" spc="-40" dirty="0">
                <a:latin typeface="Corbel"/>
                <a:cs typeface="Corbel"/>
              </a:rPr>
              <a:t> </a:t>
            </a:r>
            <a:r>
              <a:rPr sz="1400" dirty="0">
                <a:latin typeface="Corbel"/>
                <a:cs typeface="Corbel"/>
              </a:rPr>
              <a:t>the</a:t>
            </a:r>
            <a:r>
              <a:rPr sz="1400" spc="-10" dirty="0">
                <a:latin typeface="Corbel"/>
                <a:cs typeface="Corbel"/>
              </a:rPr>
              <a:t> </a:t>
            </a:r>
            <a:r>
              <a:rPr sz="1400" dirty="0">
                <a:latin typeface="Corbel"/>
                <a:cs typeface="Corbel"/>
              </a:rPr>
              <a:t>Loan</a:t>
            </a:r>
            <a:r>
              <a:rPr sz="1400" spc="-20" dirty="0">
                <a:latin typeface="Corbel"/>
                <a:cs typeface="Corbel"/>
              </a:rPr>
              <a:t> </a:t>
            </a:r>
            <a:r>
              <a:rPr sz="1400" dirty="0">
                <a:latin typeface="Corbel"/>
                <a:cs typeface="Corbel"/>
              </a:rPr>
              <a:t>Estimate</a:t>
            </a:r>
            <a:r>
              <a:rPr sz="1400" spc="10" dirty="0">
                <a:latin typeface="Corbel"/>
                <a:cs typeface="Corbel"/>
              </a:rPr>
              <a:t> </a:t>
            </a:r>
            <a:r>
              <a:rPr sz="1400" dirty="0">
                <a:latin typeface="Corbel"/>
                <a:cs typeface="Corbel"/>
              </a:rPr>
              <a:t>you</a:t>
            </a:r>
            <a:r>
              <a:rPr sz="1400" spc="-15" dirty="0">
                <a:latin typeface="Corbel"/>
                <a:cs typeface="Corbel"/>
              </a:rPr>
              <a:t> </a:t>
            </a:r>
            <a:r>
              <a:rPr sz="1400" dirty="0">
                <a:latin typeface="Corbel"/>
                <a:cs typeface="Corbel"/>
              </a:rPr>
              <a:t>may</a:t>
            </a:r>
            <a:r>
              <a:rPr sz="1400" spc="-25" dirty="0">
                <a:latin typeface="Corbel"/>
                <a:cs typeface="Corbel"/>
              </a:rPr>
              <a:t> </a:t>
            </a:r>
            <a:r>
              <a:rPr sz="1400" dirty="0">
                <a:latin typeface="Corbel"/>
                <a:cs typeface="Corbel"/>
              </a:rPr>
              <a:t>click </a:t>
            </a:r>
            <a:r>
              <a:rPr sz="1400" b="1" dirty="0">
                <a:latin typeface="Corbel"/>
                <a:cs typeface="Corbel"/>
              </a:rPr>
              <a:t>Save</a:t>
            </a:r>
            <a:r>
              <a:rPr sz="1400" b="1" spc="5" dirty="0">
                <a:latin typeface="Corbel"/>
                <a:cs typeface="Corbel"/>
              </a:rPr>
              <a:t> </a:t>
            </a:r>
            <a:r>
              <a:rPr sz="1400" b="1" dirty="0">
                <a:latin typeface="Corbel"/>
                <a:cs typeface="Corbel"/>
              </a:rPr>
              <a:t>and</a:t>
            </a:r>
            <a:r>
              <a:rPr sz="1400" b="1" spc="-25" dirty="0">
                <a:latin typeface="Corbel"/>
                <a:cs typeface="Corbel"/>
              </a:rPr>
              <a:t> </a:t>
            </a:r>
            <a:r>
              <a:rPr sz="1400" b="1" spc="-10" dirty="0">
                <a:latin typeface="Corbel"/>
                <a:cs typeface="Corbel"/>
              </a:rPr>
              <a:t>Request</a:t>
            </a:r>
            <a:r>
              <a:rPr sz="1400" b="1" spc="-60" dirty="0">
                <a:latin typeface="Corbel"/>
                <a:cs typeface="Corbel"/>
              </a:rPr>
              <a:t> </a:t>
            </a:r>
            <a:r>
              <a:rPr sz="1400" b="1" dirty="0">
                <a:latin typeface="Corbel"/>
                <a:cs typeface="Corbel"/>
              </a:rPr>
              <a:t>Loan</a:t>
            </a:r>
            <a:r>
              <a:rPr sz="1400" b="1" spc="-25" dirty="0">
                <a:latin typeface="Corbel"/>
                <a:cs typeface="Corbel"/>
              </a:rPr>
              <a:t> </a:t>
            </a:r>
            <a:r>
              <a:rPr sz="1400" b="1" spc="-10" dirty="0">
                <a:latin typeface="Corbel"/>
                <a:cs typeface="Corbel"/>
              </a:rPr>
              <a:t>Estimate</a:t>
            </a:r>
            <a:r>
              <a:rPr sz="1400" b="1" spc="-35" dirty="0">
                <a:latin typeface="Corbel"/>
                <a:cs typeface="Corbel"/>
              </a:rPr>
              <a:t> </a:t>
            </a:r>
            <a:r>
              <a:rPr sz="1400" spc="-25" dirty="0">
                <a:latin typeface="Corbel"/>
                <a:cs typeface="Corbel"/>
              </a:rPr>
              <a:t>to </a:t>
            </a:r>
            <a:r>
              <a:rPr sz="1400" dirty="0">
                <a:latin typeface="Corbel"/>
                <a:cs typeface="Corbel"/>
              </a:rPr>
              <a:t>validate</a:t>
            </a:r>
            <a:r>
              <a:rPr sz="1400" spc="-10" dirty="0">
                <a:latin typeface="Corbel"/>
                <a:cs typeface="Corbel"/>
              </a:rPr>
              <a:t> </a:t>
            </a:r>
            <a:r>
              <a:rPr sz="1400" dirty="0">
                <a:latin typeface="Corbel"/>
                <a:cs typeface="Corbel"/>
              </a:rPr>
              <a:t>your</a:t>
            </a:r>
            <a:r>
              <a:rPr sz="1400" spc="-70" dirty="0">
                <a:latin typeface="Corbel"/>
                <a:cs typeface="Corbel"/>
              </a:rPr>
              <a:t> </a:t>
            </a:r>
            <a:r>
              <a:rPr sz="1400" dirty="0">
                <a:latin typeface="Corbel"/>
                <a:cs typeface="Corbel"/>
              </a:rPr>
              <a:t>fees.</a:t>
            </a:r>
            <a:r>
              <a:rPr sz="1400" spc="-60" dirty="0">
                <a:latin typeface="Corbel"/>
                <a:cs typeface="Corbel"/>
              </a:rPr>
              <a:t> </a:t>
            </a:r>
            <a:r>
              <a:rPr sz="1400" dirty="0">
                <a:latin typeface="Corbel"/>
                <a:cs typeface="Corbel"/>
              </a:rPr>
              <a:t>Our</a:t>
            </a:r>
            <a:r>
              <a:rPr sz="1400" spc="-45" dirty="0">
                <a:latin typeface="Corbel"/>
                <a:cs typeface="Corbel"/>
              </a:rPr>
              <a:t> </a:t>
            </a:r>
            <a:r>
              <a:rPr sz="1400" dirty="0">
                <a:latin typeface="Corbel"/>
                <a:cs typeface="Corbel"/>
              </a:rPr>
              <a:t>internal</a:t>
            </a:r>
            <a:r>
              <a:rPr sz="1400" spc="-30" dirty="0">
                <a:latin typeface="Corbel"/>
                <a:cs typeface="Corbel"/>
              </a:rPr>
              <a:t> </a:t>
            </a:r>
            <a:r>
              <a:rPr sz="1400" spc="-10" dirty="0">
                <a:latin typeface="Corbel"/>
                <a:cs typeface="Corbel"/>
              </a:rPr>
              <a:t>disclosures</a:t>
            </a:r>
            <a:r>
              <a:rPr sz="1400" spc="5" dirty="0">
                <a:latin typeface="Corbel"/>
                <a:cs typeface="Corbel"/>
              </a:rPr>
              <a:t> </a:t>
            </a:r>
            <a:r>
              <a:rPr sz="1400" dirty="0">
                <a:latin typeface="Corbel"/>
                <a:cs typeface="Corbel"/>
              </a:rPr>
              <a:t>team</a:t>
            </a:r>
            <a:r>
              <a:rPr sz="1400" spc="-35" dirty="0">
                <a:latin typeface="Corbel"/>
                <a:cs typeface="Corbel"/>
              </a:rPr>
              <a:t> </a:t>
            </a:r>
            <a:r>
              <a:rPr sz="1400" dirty="0">
                <a:latin typeface="Corbel"/>
                <a:cs typeface="Corbel"/>
              </a:rPr>
              <a:t>will</a:t>
            </a:r>
            <a:r>
              <a:rPr sz="1400" spc="-30" dirty="0">
                <a:latin typeface="Corbel"/>
                <a:cs typeface="Corbel"/>
              </a:rPr>
              <a:t> </a:t>
            </a:r>
            <a:r>
              <a:rPr sz="1400" dirty="0">
                <a:latin typeface="Corbel"/>
                <a:cs typeface="Corbel"/>
              </a:rPr>
              <a:t>validate</a:t>
            </a:r>
            <a:r>
              <a:rPr sz="1400" spc="-20" dirty="0">
                <a:latin typeface="Corbel"/>
                <a:cs typeface="Corbel"/>
              </a:rPr>
              <a:t> </a:t>
            </a:r>
            <a:r>
              <a:rPr sz="1400" dirty="0">
                <a:latin typeface="Corbel"/>
                <a:cs typeface="Corbel"/>
              </a:rPr>
              <a:t>fees</a:t>
            </a:r>
            <a:r>
              <a:rPr sz="1400" spc="-50" dirty="0">
                <a:latin typeface="Corbel"/>
                <a:cs typeface="Corbel"/>
              </a:rPr>
              <a:t> </a:t>
            </a:r>
            <a:r>
              <a:rPr sz="1400" dirty="0">
                <a:latin typeface="Corbel"/>
                <a:cs typeface="Corbel"/>
              </a:rPr>
              <a:t>against</a:t>
            </a:r>
            <a:r>
              <a:rPr sz="1400" spc="-20" dirty="0">
                <a:latin typeface="Corbel"/>
                <a:cs typeface="Corbel"/>
              </a:rPr>
              <a:t> </a:t>
            </a:r>
            <a:r>
              <a:rPr sz="1400" dirty="0">
                <a:latin typeface="Corbel"/>
                <a:cs typeface="Corbel"/>
              </a:rPr>
              <a:t>estimated</a:t>
            </a:r>
            <a:r>
              <a:rPr sz="1400" spc="-5" dirty="0">
                <a:latin typeface="Corbel"/>
                <a:cs typeface="Corbel"/>
              </a:rPr>
              <a:t> </a:t>
            </a:r>
            <a:r>
              <a:rPr sz="1400" dirty="0">
                <a:latin typeface="Corbel"/>
                <a:cs typeface="Corbel"/>
              </a:rPr>
              <a:t>settlement</a:t>
            </a:r>
            <a:r>
              <a:rPr sz="1400" spc="-20" dirty="0">
                <a:latin typeface="Corbel"/>
                <a:cs typeface="Corbel"/>
              </a:rPr>
              <a:t> </a:t>
            </a:r>
            <a:r>
              <a:rPr sz="1400" dirty="0">
                <a:latin typeface="Corbel"/>
                <a:cs typeface="Corbel"/>
              </a:rPr>
              <a:t>statements</a:t>
            </a:r>
            <a:r>
              <a:rPr sz="1400" spc="-30" dirty="0">
                <a:latin typeface="Corbel"/>
                <a:cs typeface="Corbel"/>
              </a:rPr>
              <a:t> </a:t>
            </a:r>
            <a:r>
              <a:rPr sz="1400" spc="-25" dirty="0">
                <a:latin typeface="Corbel"/>
                <a:cs typeface="Corbel"/>
              </a:rPr>
              <a:t>and </a:t>
            </a:r>
            <a:r>
              <a:rPr sz="1400" dirty="0">
                <a:latin typeface="Corbel"/>
                <a:cs typeface="Corbel"/>
              </a:rPr>
              <a:t>reach</a:t>
            </a:r>
            <a:r>
              <a:rPr sz="1400" spc="5" dirty="0">
                <a:latin typeface="Corbel"/>
                <a:cs typeface="Corbel"/>
              </a:rPr>
              <a:t> </a:t>
            </a:r>
            <a:r>
              <a:rPr sz="1400" dirty="0">
                <a:latin typeface="Corbel"/>
                <a:cs typeface="Corbel"/>
              </a:rPr>
              <a:t>out</a:t>
            </a:r>
            <a:r>
              <a:rPr sz="1400" spc="-45" dirty="0">
                <a:latin typeface="Corbel"/>
                <a:cs typeface="Corbel"/>
              </a:rPr>
              <a:t> </a:t>
            </a:r>
            <a:r>
              <a:rPr sz="1400" dirty="0">
                <a:latin typeface="Corbel"/>
                <a:cs typeface="Corbel"/>
              </a:rPr>
              <a:t>to</a:t>
            </a:r>
            <a:r>
              <a:rPr sz="1400" spc="-35" dirty="0">
                <a:latin typeface="Corbel"/>
                <a:cs typeface="Corbel"/>
              </a:rPr>
              <a:t> </a:t>
            </a:r>
            <a:r>
              <a:rPr sz="1400" dirty="0">
                <a:latin typeface="Corbel"/>
                <a:cs typeface="Corbel"/>
              </a:rPr>
              <a:t>you</a:t>
            </a:r>
            <a:r>
              <a:rPr sz="1400" spc="-40" dirty="0">
                <a:latin typeface="Corbel"/>
                <a:cs typeface="Corbel"/>
              </a:rPr>
              <a:t> </a:t>
            </a:r>
            <a:r>
              <a:rPr sz="1400" dirty="0">
                <a:latin typeface="Corbel"/>
                <a:cs typeface="Corbel"/>
              </a:rPr>
              <a:t>with</a:t>
            </a:r>
            <a:r>
              <a:rPr sz="1400" spc="-15" dirty="0">
                <a:latin typeface="Corbel"/>
                <a:cs typeface="Corbel"/>
              </a:rPr>
              <a:t> </a:t>
            </a:r>
            <a:r>
              <a:rPr sz="1400" dirty="0">
                <a:latin typeface="Corbel"/>
                <a:cs typeface="Corbel"/>
              </a:rPr>
              <a:t>any</a:t>
            </a:r>
            <a:r>
              <a:rPr sz="1400" spc="-35" dirty="0">
                <a:latin typeface="Corbel"/>
                <a:cs typeface="Corbel"/>
              </a:rPr>
              <a:t> </a:t>
            </a:r>
            <a:r>
              <a:rPr sz="1400" spc="-10" dirty="0">
                <a:latin typeface="Corbel"/>
                <a:cs typeface="Corbel"/>
              </a:rPr>
              <a:t>discrepancies</a:t>
            </a:r>
            <a:r>
              <a:rPr sz="1400" spc="35" dirty="0">
                <a:latin typeface="Corbel"/>
                <a:cs typeface="Corbel"/>
              </a:rPr>
              <a:t> </a:t>
            </a:r>
            <a:r>
              <a:rPr sz="1400" dirty="0">
                <a:latin typeface="Corbel"/>
                <a:cs typeface="Corbel"/>
              </a:rPr>
              <a:t>before</a:t>
            </a:r>
            <a:r>
              <a:rPr sz="1400" spc="5" dirty="0">
                <a:latin typeface="Corbel"/>
                <a:cs typeface="Corbel"/>
              </a:rPr>
              <a:t> </a:t>
            </a:r>
            <a:r>
              <a:rPr sz="1400" dirty="0">
                <a:latin typeface="Corbel"/>
                <a:cs typeface="Corbel"/>
              </a:rPr>
              <a:t>issuing</a:t>
            </a:r>
            <a:r>
              <a:rPr sz="1400" spc="-10" dirty="0">
                <a:latin typeface="Corbel"/>
                <a:cs typeface="Corbel"/>
              </a:rPr>
              <a:t> disclosures.</a:t>
            </a:r>
            <a:endParaRPr sz="1400">
              <a:latin typeface="Corbel"/>
              <a:cs typeface="Corbel"/>
            </a:endParaRPr>
          </a:p>
        </p:txBody>
      </p:sp>
      <p:grpSp>
        <p:nvGrpSpPr>
          <p:cNvPr id="7" name="object 7"/>
          <p:cNvGrpSpPr/>
          <p:nvPr/>
        </p:nvGrpSpPr>
        <p:grpSpPr>
          <a:xfrm>
            <a:off x="3648455" y="3001708"/>
            <a:ext cx="7452995" cy="1933575"/>
            <a:chOff x="3648455" y="3001708"/>
            <a:chExt cx="7452995" cy="1933575"/>
          </a:xfrm>
        </p:grpSpPr>
        <p:pic>
          <p:nvPicPr>
            <p:cNvPr id="8" name="object 8"/>
            <p:cNvPicPr/>
            <p:nvPr/>
          </p:nvPicPr>
          <p:blipFill>
            <a:blip r:embed="rId4" cstate="print"/>
            <a:stretch>
              <a:fillRect/>
            </a:stretch>
          </p:blipFill>
          <p:spPr>
            <a:xfrm>
              <a:off x="3648455" y="3371087"/>
              <a:ext cx="5221223" cy="1563623"/>
            </a:xfrm>
            <a:prstGeom prst="rect">
              <a:avLst/>
            </a:prstGeom>
          </p:spPr>
        </p:pic>
        <p:pic>
          <p:nvPicPr>
            <p:cNvPr id="9" name="object 9"/>
            <p:cNvPicPr/>
            <p:nvPr/>
          </p:nvPicPr>
          <p:blipFill>
            <a:blip r:embed="rId5" cstate="print"/>
            <a:stretch>
              <a:fillRect/>
            </a:stretch>
          </p:blipFill>
          <p:spPr>
            <a:xfrm>
              <a:off x="3846576" y="3569207"/>
              <a:ext cx="4629911" cy="972299"/>
            </a:xfrm>
            <a:prstGeom prst="rect">
              <a:avLst/>
            </a:prstGeom>
          </p:spPr>
        </p:pic>
        <p:sp>
          <p:nvSpPr>
            <p:cNvPr id="10" name="object 10"/>
            <p:cNvSpPr/>
            <p:nvPr/>
          </p:nvSpPr>
          <p:spPr>
            <a:xfrm>
              <a:off x="7438644" y="3015995"/>
              <a:ext cx="3648710" cy="1408430"/>
            </a:xfrm>
            <a:custGeom>
              <a:avLst/>
              <a:gdLst/>
              <a:ahLst/>
              <a:cxnLst/>
              <a:rect l="l" t="t" r="r" b="b"/>
              <a:pathLst>
                <a:path w="3648709" h="1408429">
                  <a:moveTo>
                    <a:pt x="2249424" y="0"/>
                  </a:moveTo>
                  <a:lnTo>
                    <a:pt x="3648455" y="0"/>
                  </a:lnTo>
                  <a:lnTo>
                    <a:pt x="3648455" y="280415"/>
                  </a:lnTo>
                  <a:lnTo>
                    <a:pt x="2249424" y="280415"/>
                  </a:lnTo>
                  <a:lnTo>
                    <a:pt x="2249424" y="0"/>
                  </a:lnTo>
                  <a:close/>
                </a:path>
                <a:path w="3648709" h="1408429">
                  <a:moveTo>
                    <a:pt x="0" y="1078991"/>
                  </a:moveTo>
                  <a:lnTo>
                    <a:pt x="960120" y="1078991"/>
                  </a:lnTo>
                  <a:lnTo>
                    <a:pt x="960120" y="1408176"/>
                  </a:lnTo>
                  <a:lnTo>
                    <a:pt x="0" y="1408176"/>
                  </a:lnTo>
                  <a:lnTo>
                    <a:pt x="0" y="1078991"/>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11691" y="917012"/>
            <a:ext cx="2957830" cy="451484"/>
          </a:xfrm>
          <a:prstGeom prst="rect">
            <a:avLst/>
          </a:prstGeom>
        </p:spPr>
        <p:txBody>
          <a:bodyPr vert="horz" wrap="square" lIns="0" tIns="11430" rIns="0" bIns="0" rtlCol="0">
            <a:spAutoFit/>
          </a:bodyPr>
          <a:lstStyle/>
          <a:p>
            <a:pPr marL="45720">
              <a:lnSpc>
                <a:spcPct val="100000"/>
              </a:lnSpc>
              <a:spcBef>
                <a:spcPts val="90"/>
              </a:spcBef>
            </a:pPr>
            <a:r>
              <a:rPr sz="1400" spc="-10" dirty="0">
                <a:latin typeface="Corbel"/>
                <a:cs typeface="Corbel"/>
              </a:rPr>
              <a:t>1.</a:t>
            </a:r>
            <a:r>
              <a:rPr sz="1400" spc="-75" dirty="0">
                <a:latin typeface="Corbel"/>
                <a:cs typeface="Corbel"/>
              </a:rPr>
              <a:t> </a:t>
            </a:r>
            <a:r>
              <a:rPr sz="1400" spc="-50" dirty="0">
                <a:latin typeface="Corbel"/>
                <a:cs typeface="Corbel"/>
              </a:rPr>
              <a:t>To</a:t>
            </a:r>
            <a:r>
              <a:rPr sz="1400" spc="-25" dirty="0">
                <a:latin typeface="Corbel"/>
                <a:cs typeface="Corbel"/>
              </a:rPr>
              <a:t> </a:t>
            </a:r>
            <a:r>
              <a:rPr sz="1400" dirty="0">
                <a:latin typeface="Corbel"/>
                <a:cs typeface="Corbel"/>
              </a:rPr>
              <a:t>reissue</a:t>
            </a:r>
            <a:r>
              <a:rPr sz="1400" spc="-60" dirty="0">
                <a:latin typeface="Corbel"/>
                <a:cs typeface="Corbel"/>
              </a:rPr>
              <a:t> </a:t>
            </a:r>
            <a:r>
              <a:rPr sz="1400" dirty="0">
                <a:latin typeface="Corbel"/>
                <a:cs typeface="Corbel"/>
              </a:rPr>
              <a:t>credit</a:t>
            </a:r>
            <a:r>
              <a:rPr sz="1400" spc="-10" dirty="0">
                <a:latin typeface="Corbel"/>
                <a:cs typeface="Corbel"/>
              </a:rPr>
              <a:t> </a:t>
            </a:r>
            <a:r>
              <a:rPr sz="1400" dirty="0">
                <a:latin typeface="Corbel"/>
                <a:cs typeface="Corbel"/>
              </a:rPr>
              <a:t>click on</a:t>
            </a:r>
            <a:r>
              <a:rPr sz="1400" spc="-25" dirty="0">
                <a:latin typeface="Corbel"/>
                <a:cs typeface="Corbel"/>
              </a:rPr>
              <a:t> </a:t>
            </a:r>
            <a:r>
              <a:rPr sz="1400" b="1" spc="-10" dirty="0">
                <a:latin typeface="Corbel"/>
                <a:cs typeface="Corbel"/>
              </a:rPr>
              <a:t>Order</a:t>
            </a:r>
            <a:r>
              <a:rPr sz="1400" b="1" spc="-60" dirty="0">
                <a:latin typeface="Corbel"/>
                <a:cs typeface="Corbel"/>
              </a:rPr>
              <a:t> </a:t>
            </a:r>
            <a:r>
              <a:rPr sz="1400" b="1" spc="-10" dirty="0">
                <a:latin typeface="Corbel"/>
                <a:cs typeface="Corbel"/>
              </a:rPr>
              <a:t>Credit</a:t>
            </a:r>
            <a:endParaRPr sz="1400">
              <a:latin typeface="Corbel"/>
              <a:cs typeface="Corbel"/>
            </a:endParaRPr>
          </a:p>
          <a:p>
            <a:pPr marL="12700">
              <a:lnSpc>
                <a:spcPct val="100000"/>
              </a:lnSpc>
            </a:pPr>
            <a:r>
              <a:rPr sz="1400" dirty="0">
                <a:latin typeface="Corbel"/>
                <a:cs typeface="Corbel"/>
              </a:rPr>
              <a:t>under</a:t>
            </a:r>
            <a:r>
              <a:rPr sz="1400" spc="-35" dirty="0">
                <a:latin typeface="Corbel"/>
                <a:cs typeface="Corbel"/>
              </a:rPr>
              <a:t> </a:t>
            </a:r>
            <a:r>
              <a:rPr sz="1400" dirty="0">
                <a:latin typeface="Corbel"/>
                <a:cs typeface="Corbel"/>
              </a:rPr>
              <a:t>the</a:t>
            </a:r>
            <a:r>
              <a:rPr sz="1400" spc="-20" dirty="0">
                <a:latin typeface="Corbel"/>
                <a:cs typeface="Corbel"/>
              </a:rPr>
              <a:t> </a:t>
            </a:r>
            <a:r>
              <a:rPr sz="1400" b="1" spc="-10" dirty="0">
                <a:latin typeface="Corbel"/>
                <a:cs typeface="Corbel"/>
              </a:rPr>
              <a:t>Loan</a:t>
            </a:r>
            <a:r>
              <a:rPr sz="1400" b="1" spc="-60" dirty="0">
                <a:latin typeface="Corbel"/>
                <a:cs typeface="Corbel"/>
              </a:rPr>
              <a:t> </a:t>
            </a:r>
            <a:r>
              <a:rPr sz="1400" b="1" dirty="0">
                <a:latin typeface="Corbel"/>
                <a:cs typeface="Corbel"/>
              </a:rPr>
              <a:t>Actions</a:t>
            </a:r>
            <a:r>
              <a:rPr sz="1400" b="1" spc="-5" dirty="0">
                <a:latin typeface="Corbel"/>
                <a:cs typeface="Corbel"/>
              </a:rPr>
              <a:t> </a:t>
            </a:r>
            <a:r>
              <a:rPr sz="1400" spc="-20" dirty="0">
                <a:latin typeface="Corbel"/>
                <a:cs typeface="Corbel"/>
              </a:rPr>
              <a:t>menu.</a:t>
            </a:r>
            <a:endParaRPr sz="1400">
              <a:latin typeface="Corbel"/>
              <a:cs typeface="Corbel"/>
            </a:endParaRPr>
          </a:p>
        </p:txBody>
      </p:sp>
      <p:grpSp>
        <p:nvGrpSpPr>
          <p:cNvPr id="3" name="object 3"/>
          <p:cNvGrpSpPr/>
          <p:nvPr/>
        </p:nvGrpSpPr>
        <p:grpSpPr>
          <a:xfrm>
            <a:off x="1822704" y="1356360"/>
            <a:ext cx="10122535" cy="4685030"/>
            <a:chOff x="1822704" y="1356360"/>
            <a:chExt cx="10122535" cy="4685030"/>
          </a:xfrm>
        </p:grpSpPr>
        <p:pic>
          <p:nvPicPr>
            <p:cNvPr id="4" name="object 4"/>
            <p:cNvPicPr/>
            <p:nvPr/>
          </p:nvPicPr>
          <p:blipFill>
            <a:blip r:embed="rId2" cstate="print"/>
            <a:stretch>
              <a:fillRect/>
            </a:stretch>
          </p:blipFill>
          <p:spPr>
            <a:xfrm>
              <a:off x="1822704" y="1356360"/>
              <a:ext cx="2423159" cy="2810243"/>
            </a:xfrm>
            <a:prstGeom prst="rect">
              <a:avLst/>
            </a:prstGeom>
          </p:spPr>
        </p:pic>
        <p:pic>
          <p:nvPicPr>
            <p:cNvPr id="5" name="object 5"/>
            <p:cNvPicPr/>
            <p:nvPr/>
          </p:nvPicPr>
          <p:blipFill>
            <a:blip r:embed="rId3" cstate="print"/>
            <a:stretch>
              <a:fillRect/>
            </a:stretch>
          </p:blipFill>
          <p:spPr>
            <a:xfrm>
              <a:off x="2020823" y="1554480"/>
              <a:ext cx="1831847" cy="2218943"/>
            </a:xfrm>
            <a:prstGeom prst="rect">
              <a:avLst/>
            </a:prstGeom>
          </p:spPr>
        </p:pic>
        <p:pic>
          <p:nvPicPr>
            <p:cNvPr id="6" name="object 6"/>
            <p:cNvPicPr/>
            <p:nvPr/>
          </p:nvPicPr>
          <p:blipFill>
            <a:blip r:embed="rId4" cstate="print"/>
            <a:stretch>
              <a:fillRect/>
            </a:stretch>
          </p:blipFill>
          <p:spPr>
            <a:xfrm>
              <a:off x="4197095" y="2255520"/>
              <a:ext cx="7748015" cy="3785615"/>
            </a:xfrm>
            <a:prstGeom prst="rect">
              <a:avLst/>
            </a:prstGeom>
          </p:spPr>
        </p:pic>
        <p:pic>
          <p:nvPicPr>
            <p:cNvPr id="7" name="object 7"/>
            <p:cNvPicPr/>
            <p:nvPr/>
          </p:nvPicPr>
          <p:blipFill>
            <a:blip r:embed="rId5" cstate="print"/>
            <a:stretch>
              <a:fillRect/>
            </a:stretch>
          </p:blipFill>
          <p:spPr>
            <a:xfrm>
              <a:off x="4395216" y="2453640"/>
              <a:ext cx="7156703" cy="3194290"/>
            </a:xfrm>
            <a:prstGeom prst="rect">
              <a:avLst/>
            </a:prstGeom>
          </p:spPr>
        </p:pic>
        <p:sp>
          <p:nvSpPr>
            <p:cNvPr id="8" name="object 8"/>
            <p:cNvSpPr/>
            <p:nvPr/>
          </p:nvSpPr>
          <p:spPr>
            <a:xfrm>
              <a:off x="1961387" y="2138172"/>
              <a:ext cx="7327900" cy="3511550"/>
            </a:xfrm>
            <a:custGeom>
              <a:avLst/>
              <a:gdLst/>
              <a:ahLst/>
              <a:cxnLst/>
              <a:rect l="l" t="t" r="r" b="b"/>
              <a:pathLst>
                <a:path w="7327900" h="3511550">
                  <a:moveTo>
                    <a:pt x="0" y="0"/>
                  </a:moveTo>
                  <a:lnTo>
                    <a:pt x="1828800" y="0"/>
                  </a:lnTo>
                  <a:lnTo>
                    <a:pt x="1828800" y="316991"/>
                  </a:lnTo>
                  <a:lnTo>
                    <a:pt x="0" y="316991"/>
                  </a:lnTo>
                  <a:lnTo>
                    <a:pt x="0" y="0"/>
                  </a:lnTo>
                  <a:close/>
                </a:path>
                <a:path w="7327900" h="3511550">
                  <a:moveTo>
                    <a:pt x="3346704" y="1066800"/>
                  </a:moveTo>
                  <a:lnTo>
                    <a:pt x="7327392" y="1066800"/>
                  </a:lnTo>
                  <a:lnTo>
                    <a:pt x="7327392" y="3511296"/>
                  </a:lnTo>
                  <a:lnTo>
                    <a:pt x="3346704" y="3511296"/>
                  </a:lnTo>
                  <a:lnTo>
                    <a:pt x="3346704" y="1066800"/>
                  </a:lnTo>
                  <a:close/>
                </a:path>
              </a:pathLst>
            </a:custGeom>
            <a:ln w="28575">
              <a:solidFill>
                <a:srgbClr val="1F7CAC"/>
              </a:solidFill>
            </a:ln>
          </p:spPr>
          <p:txBody>
            <a:bodyPr wrap="square" lIns="0" tIns="0" rIns="0" bIns="0" rtlCol="0"/>
            <a:lstStyle/>
            <a:p>
              <a:endParaRPr/>
            </a:p>
          </p:txBody>
        </p:sp>
      </p:grpSp>
      <p:sp>
        <p:nvSpPr>
          <p:cNvPr id="9" name="object 9"/>
          <p:cNvSpPr txBox="1"/>
          <p:nvPr/>
        </p:nvSpPr>
        <p:spPr>
          <a:xfrm>
            <a:off x="5182407" y="1339492"/>
            <a:ext cx="5543550"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2.</a:t>
            </a:r>
            <a:r>
              <a:rPr sz="1400" spc="-75" dirty="0">
                <a:latin typeface="Corbel"/>
                <a:cs typeface="Corbel"/>
              </a:rPr>
              <a:t> </a:t>
            </a:r>
            <a:r>
              <a:rPr sz="1400" dirty="0">
                <a:latin typeface="Corbel"/>
                <a:cs typeface="Corbel"/>
              </a:rPr>
              <a:t>Select</a:t>
            </a:r>
            <a:r>
              <a:rPr sz="1400" spc="-5" dirty="0">
                <a:latin typeface="Corbel"/>
                <a:cs typeface="Corbel"/>
              </a:rPr>
              <a:t> </a:t>
            </a:r>
            <a:r>
              <a:rPr sz="1400" dirty="0">
                <a:latin typeface="Corbel"/>
                <a:cs typeface="Corbel"/>
              </a:rPr>
              <a:t>the</a:t>
            </a:r>
            <a:r>
              <a:rPr sz="1400" spc="-25" dirty="0">
                <a:latin typeface="Corbel"/>
                <a:cs typeface="Corbel"/>
              </a:rPr>
              <a:t> </a:t>
            </a:r>
            <a:r>
              <a:rPr sz="1400" b="1" dirty="0">
                <a:latin typeface="Corbel"/>
                <a:cs typeface="Corbel"/>
              </a:rPr>
              <a:t>Credit</a:t>
            </a:r>
            <a:r>
              <a:rPr sz="1400" b="1" spc="-25" dirty="0">
                <a:latin typeface="Corbel"/>
                <a:cs typeface="Corbel"/>
              </a:rPr>
              <a:t> </a:t>
            </a:r>
            <a:r>
              <a:rPr sz="1400" b="1" dirty="0">
                <a:latin typeface="Corbel"/>
                <a:cs typeface="Corbel"/>
              </a:rPr>
              <a:t>Provider</a:t>
            </a:r>
            <a:r>
              <a:rPr sz="1400" b="1" spc="-5" dirty="0">
                <a:latin typeface="Corbel"/>
                <a:cs typeface="Corbel"/>
              </a:rPr>
              <a:t> </a:t>
            </a:r>
            <a:r>
              <a:rPr sz="1400" dirty="0">
                <a:latin typeface="Corbel"/>
                <a:cs typeface="Corbel"/>
              </a:rPr>
              <a:t>from</a:t>
            </a:r>
            <a:r>
              <a:rPr sz="1400" spc="-10" dirty="0">
                <a:latin typeface="Corbel"/>
                <a:cs typeface="Corbel"/>
              </a:rPr>
              <a:t> </a:t>
            </a:r>
            <a:r>
              <a:rPr sz="1400" dirty="0">
                <a:latin typeface="Corbel"/>
                <a:cs typeface="Corbel"/>
              </a:rPr>
              <a:t>the</a:t>
            </a:r>
            <a:r>
              <a:rPr sz="1400" spc="-30" dirty="0">
                <a:latin typeface="Corbel"/>
                <a:cs typeface="Corbel"/>
              </a:rPr>
              <a:t> </a:t>
            </a:r>
            <a:r>
              <a:rPr sz="1400" spc="-20" dirty="0">
                <a:latin typeface="Corbel"/>
                <a:cs typeface="Corbel"/>
              </a:rPr>
              <a:t>drop-</a:t>
            </a:r>
            <a:r>
              <a:rPr sz="1400" dirty="0">
                <a:latin typeface="Corbel"/>
                <a:cs typeface="Corbel"/>
              </a:rPr>
              <a:t>down</a:t>
            </a:r>
            <a:r>
              <a:rPr sz="1400" spc="20" dirty="0">
                <a:latin typeface="Corbel"/>
                <a:cs typeface="Corbel"/>
              </a:rPr>
              <a:t> </a:t>
            </a:r>
            <a:r>
              <a:rPr sz="1400" dirty="0">
                <a:latin typeface="Corbel"/>
                <a:cs typeface="Corbel"/>
              </a:rPr>
              <a:t>list</a:t>
            </a:r>
            <a:r>
              <a:rPr sz="1400" spc="-15" dirty="0">
                <a:latin typeface="Corbel"/>
                <a:cs typeface="Corbel"/>
              </a:rPr>
              <a:t> </a:t>
            </a:r>
            <a:r>
              <a:rPr sz="1400" dirty="0">
                <a:latin typeface="Corbel"/>
                <a:cs typeface="Corbel"/>
              </a:rPr>
              <a:t>you</a:t>
            </a:r>
            <a:r>
              <a:rPr sz="1400" spc="-35" dirty="0">
                <a:latin typeface="Corbel"/>
                <a:cs typeface="Corbel"/>
              </a:rPr>
              <a:t> </a:t>
            </a:r>
            <a:r>
              <a:rPr sz="1400" dirty="0">
                <a:latin typeface="Corbel"/>
                <a:cs typeface="Corbel"/>
              </a:rPr>
              <a:t>used</a:t>
            </a:r>
            <a:r>
              <a:rPr sz="1400" spc="-10" dirty="0">
                <a:latin typeface="Corbel"/>
                <a:cs typeface="Corbel"/>
              </a:rPr>
              <a:t> </a:t>
            </a:r>
            <a:r>
              <a:rPr sz="1400" dirty="0">
                <a:latin typeface="Corbel"/>
                <a:cs typeface="Corbel"/>
              </a:rPr>
              <a:t>to</a:t>
            </a:r>
            <a:r>
              <a:rPr sz="1400" spc="-35" dirty="0">
                <a:latin typeface="Corbel"/>
                <a:cs typeface="Corbel"/>
              </a:rPr>
              <a:t> </a:t>
            </a:r>
            <a:r>
              <a:rPr sz="1400" dirty="0">
                <a:latin typeface="Corbel"/>
                <a:cs typeface="Corbel"/>
              </a:rPr>
              <a:t>run</a:t>
            </a:r>
            <a:r>
              <a:rPr sz="1400" spc="-25" dirty="0">
                <a:latin typeface="Corbel"/>
                <a:cs typeface="Corbel"/>
              </a:rPr>
              <a:t> the </a:t>
            </a:r>
            <a:r>
              <a:rPr sz="1400" dirty="0">
                <a:latin typeface="Corbel"/>
                <a:cs typeface="Corbel"/>
              </a:rPr>
              <a:t>borrower's</a:t>
            </a:r>
            <a:r>
              <a:rPr sz="1400" spc="20" dirty="0">
                <a:latin typeface="Corbel"/>
                <a:cs typeface="Corbel"/>
              </a:rPr>
              <a:t> </a:t>
            </a:r>
            <a:r>
              <a:rPr sz="1400" dirty="0">
                <a:latin typeface="Corbel"/>
                <a:cs typeface="Corbel"/>
              </a:rPr>
              <a:t>credit.</a:t>
            </a:r>
            <a:r>
              <a:rPr sz="1400" spc="10" dirty="0">
                <a:latin typeface="Corbel"/>
                <a:cs typeface="Corbel"/>
              </a:rPr>
              <a:t> </a:t>
            </a:r>
            <a:r>
              <a:rPr sz="1400" dirty="0">
                <a:latin typeface="Corbel"/>
                <a:cs typeface="Corbel"/>
              </a:rPr>
              <a:t>If</a:t>
            </a:r>
            <a:r>
              <a:rPr sz="1400" spc="-30" dirty="0">
                <a:latin typeface="Corbel"/>
                <a:cs typeface="Corbel"/>
              </a:rPr>
              <a:t> </a:t>
            </a:r>
            <a:r>
              <a:rPr sz="1400" dirty="0">
                <a:latin typeface="Corbel"/>
                <a:cs typeface="Corbel"/>
              </a:rPr>
              <a:t>you</a:t>
            </a:r>
            <a:r>
              <a:rPr sz="1400" spc="-50" dirty="0">
                <a:latin typeface="Corbel"/>
                <a:cs typeface="Corbel"/>
              </a:rPr>
              <a:t> </a:t>
            </a:r>
            <a:r>
              <a:rPr sz="1400" dirty="0">
                <a:latin typeface="Corbel"/>
                <a:cs typeface="Corbel"/>
              </a:rPr>
              <a:t>do</a:t>
            </a:r>
            <a:r>
              <a:rPr sz="1400" spc="-45" dirty="0">
                <a:latin typeface="Corbel"/>
                <a:cs typeface="Corbel"/>
              </a:rPr>
              <a:t> </a:t>
            </a:r>
            <a:r>
              <a:rPr sz="1400" dirty="0">
                <a:latin typeface="Corbel"/>
                <a:cs typeface="Corbel"/>
              </a:rPr>
              <a:t>not</a:t>
            </a:r>
            <a:r>
              <a:rPr sz="1400" spc="-45" dirty="0">
                <a:latin typeface="Corbel"/>
                <a:cs typeface="Corbel"/>
              </a:rPr>
              <a:t> </a:t>
            </a:r>
            <a:r>
              <a:rPr sz="1400" dirty="0">
                <a:latin typeface="Corbel"/>
                <a:cs typeface="Corbel"/>
              </a:rPr>
              <a:t>see</a:t>
            </a:r>
            <a:r>
              <a:rPr sz="1400" spc="-45" dirty="0">
                <a:latin typeface="Corbel"/>
                <a:cs typeface="Corbel"/>
              </a:rPr>
              <a:t> </a:t>
            </a:r>
            <a:r>
              <a:rPr sz="1400" dirty="0">
                <a:latin typeface="Corbel"/>
                <a:cs typeface="Corbel"/>
              </a:rPr>
              <a:t>your</a:t>
            </a:r>
            <a:r>
              <a:rPr sz="1400" spc="-30" dirty="0">
                <a:latin typeface="Corbel"/>
                <a:cs typeface="Corbel"/>
              </a:rPr>
              <a:t> </a:t>
            </a:r>
            <a:r>
              <a:rPr sz="1400" dirty="0">
                <a:latin typeface="Corbel"/>
                <a:cs typeface="Corbel"/>
              </a:rPr>
              <a:t>credit</a:t>
            </a:r>
            <a:r>
              <a:rPr sz="1400" spc="-10" dirty="0">
                <a:latin typeface="Corbel"/>
                <a:cs typeface="Corbel"/>
              </a:rPr>
              <a:t> </a:t>
            </a:r>
            <a:r>
              <a:rPr sz="1400" dirty="0">
                <a:latin typeface="Corbel"/>
                <a:cs typeface="Corbel"/>
              </a:rPr>
              <a:t>provider</a:t>
            </a:r>
            <a:r>
              <a:rPr sz="1400" spc="-10" dirty="0">
                <a:latin typeface="Corbel"/>
                <a:cs typeface="Corbel"/>
              </a:rPr>
              <a:t> </a:t>
            </a:r>
            <a:r>
              <a:rPr sz="1400" dirty="0">
                <a:latin typeface="Corbel"/>
                <a:cs typeface="Corbel"/>
              </a:rPr>
              <a:t>available,</a:t>
            </a:r>
            <a:r>
              <a:rPr sz="1400" spc="25" dirty="0">
                <a:latin typeface="Corbel"/>
                <a:cs typeface="Corbel"/>
              </a:rPr>
              <a:t> </a:t>
            </a:r>
            <a:r>
              <a:rPr sz="1400" spc="-10" dirty="0">
                <a:latin typeface="Corbel"/>
                <a:cs typeface="Corbel"/>
              </a:rPr>
              <a:t>LoanLo</a:t>
            </a:r>
            <a:r>
              <a:rPr lang="en-US" sz="1400" spc="-10" dirty="0">
                <a:latin typeface="Corbel"/>
                <a:cs typeface="Corbel"/>
              </a:rPr>
              <a:t>ck</a:t>
            </a:r>
            <a:r>
              <a:rPr sz="1400" spc="-10" dirty="0">
                <a:latin typeface="Corbel"/>
                <a:cs typeface="Corbel"/>
              </a:rPr>
              <a:t> </a:t>
            </a:r>
            <a:r>
              <a:rPr sz="1400" dirty="0">
                <a:latin typeface="Corbel"/>
                <a:cs typeface="Corbel"/>
              </a:rPr>
              <a:t>Prime may</a:t>
            </a:r>
            <a:r>
              <a:rPr sz="1400" spc="-35" dirty="0">
                <a:latin typeface="Corbel"/>
                <a:cs typeface="Corbel"/>
              </a:rPr>
              <a:t> </a:t>
            </a:r>
            <a:r>
              <a:rPr sz="1400" dirty="0">
                <a:latin typeface="Corbel"/>
                <a:cs typeface="Corbel"/>
              </a:rPr>
              <a:t>have</a:t>
            </a:r>
            <a:r>
              <a:rPr sz="1400" spc="-15"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order</a:t>
            </a:r>
            <a:r>
              <a:rPr sz="1400" spc="-10" dirty="0">
                <a:latin typeface="Corbel"/>
                <a:cs typeface="Corbel"/>
              </a:rPr>
              <a:t> </a:t>
            </a:r>
            <a:r>
              <a:rPr sz="1400" dirty="0">
                <a:latin typeface="Corbel"/>
                <a:cs typeface="Corbel"/>
              </a:rPr>
              <a:t>credit with</a:t>
            </a:r>
            <a:r>
              <a:rPr sz="1400" spc="-20" dirty="0">
                <a:latin typeface="Corbel"/>
                <a:cs typeface="Corbel"/>
              </a:rPr>
              <a:t> </a:t>
            </a:r>
            <a:r>
              <a:rPr sz="1400" dirty="0">
                <a:latin typeface="Corbel"/>
                <a:cs typeface="Corbel"/>
              </a:rPr>
              <a:t>an</a:t>
            </a:r>
            <a:r>
              <a:rPr sz="1400" spc="-30" dirty="0">
                <a:latin typeface="Corbel"/>
                <a:cs typeface="Corbel"/>
              </a:rPr>
              <a:t> </a:t>
            </a:r>
            <a:r>
              <a:rPr sz="1400" dirty="0">
                <a:latin typeface="Corbel"/>
                <a:cs typeface="Corbel"/>
              </a:rPr>
              <a:t>approve</a:t>
            </a:r>
            <a:r>
              <a:rPr sz="1400" spc="-15" dirty="0">
                <a:latin typeface="Corbel"/>
                <a:cs typeface="Corbel"/>
              </a:rPr>
              <a:t> </a:t>
            </a:r>
            <a:r>
              <a:rPr sz="1400" dirty="0">
                <a:latin typeface="Corbel"/>
                <a:cs typeface="Corbel"/>
              </a:rPr>
              <a:t>credit </a:t>
            </a:r>
            <a:r>
              <a:rPr sz="1400" spc="-10" dirty="0">
                <a:latin typeface="Corbel"/>
                <a:cs typeface="Corbel"/>
              </a:rPr>
              <a:t>vendor.</a:t>
            </a:r>
            <a:endParaRPr sz="1400" dirty="0">
              <a:latin typeface="Corbel"/>
              <a:cs typeface="Corbel"/>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927735">
              <a:lnSpc>
                <a:spcPct val="100000"/>
              </a:lnSpc>
              <a:spcBef>
                <a:spcPts val="100"/>
              </a:spcBef>
            </a:pPr>
            <a:r>
              <a:rPr dirty="0"/>
              <a:t>Ordering and </a:t>
            </a:r>
            <a:r>
              <a:rPr spc="-10" dirty="0"/>
              <a:t>Reissuing</a:t>
            </a:r>
            <a:r>
              <a:rPr spc="-65" dirty="0"/>
              <a:t> </a:t>
            </a:r>
            <a:r>
              <a:rPr spc="-10" dirty="0"/>
              <a:t>Credit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18944" y="1115567"/>
            <a:ext cx="8732520" cy="5614670"/>
            <a:chOff x="2218944" y="1115567"/>
            <a:chExt cx="8732520" cy="5614670"/>
          </a:xfrm>
        </p:grpSpPr>
        <p:pic>
          <p:nvPicPr>
            <p:cNvPr id="3" name="object 3"/>
            <p:cNvPicPr/>
            <p:nvPr/>
          </p:nvPicPr>
          <p:blipFill>
            <a:blip r:embed="rId2" cstate="print"/>
            <a:stretch>
              <a:fillRect/>
            </a:stretch>
          </p:blipFill>
          <p:spPr>
            <a:xfrm>
              <a:off x="2221991" y="1115567"/>
              <a:ext cx="8720327" cy="2886455"/>
            </a:xfrm>
            <a:prstGeom prst="rect">
              <a:avLst/>
            </a:prstGeom>
          </p:spPr>
        </p:pic>
        <p:pic>
          <p:nvPicPr>
            <p:cNvPr id="4" name="object 4"/>
            <p:cNvPicPr/>
            <p:nvPr/>
          </p:nvPicPr>
          <p:blipFill>
            <a:blip r:embed="rId3" cstate="print"/>
            <a:stretch>
              <a:fillRect/>
            </a:stretch>
          </p:blipFill>
          <p:spPr>
            <a:xfrm>
              <a:off x="2420112" y="1313687"/>
              <a:ext cx="8129015" cy="2295143"/>
            </a:xfrm>
            <a:prstGeom prst="rect">
              <a:avLst/>
            </a:prstGeom>
          </p:spPr>
        </p:pic>
        <p:pic>
          <p:nvPicPr>
            <p:cNvPr id="5" name="object 5"/>
            <p:cNvPicPr/>
            <p:nvPr/>
          </p:nvPicPr>
          <p:blipFill>
            <a:blip r:embed="rId4" cstate="print"/>
            <a:stretch>
              <a:fillRect/>
            </a:stretch>
          </p:blipFill>
          <p:spPr>
            <a:xfrm>
              <a:off x="2218944" y="3422903"/>
              <a:ext cx="8732507" cy="3307079"/>
            </a:xfrm>
            <a:prstGeom prst="rect">
              <a:avLst/>
            </a:prstGeom>
          </p:spPr>
        </p:pic>
        <p:pic>
          <p:nvPicPr>
            <p:cNvPr id="6" name="object 6"/>
            <p:cNvPicPr/>
            <p:nvPr/>
          </p:nvPicPr>
          <p:blipFill>
            <a:blip r:embed="rId5" cstate="print"/>
            <a:stretch>
              <a:fillRect/>
            </a:stretch>
          </p:blipFill>
          <p:spPr>
            <a:xfrm>
              <a:off x="2417064" y="3621023"/>
              <a:ext cx="8141195" cy="2715767"/>
            </a:xfrm>
            <a:prstGeom prst="rect">
              <a:avLst/>
            </a:prstGeom>
          </p:spPr>
        </p:pic>
        <p:sp>
          <p:nvSpPr>
            <p:cNvPr id="7" name="object 7"/>
            <p:cNvSpPr/>
            <p:nvPr/>
          </p:nvSpPr>
          <p:spPr>
            <a:xfrm>
              <a:off x="3092196" y="2439923"/>
              <a:ext cx="7388859" cy="990600"/>
            </a:xfrm>
            <a:custGeom>
              <a:avLst/>
              <a:gdLst/>
              <a:ahLst/>
              <a:cxnLst/>
              <a:rect l="l" t="t" r="r" b="b"/>
              <a:pathLst>
                <a:path w="7388859" h="990600">
                  <a:moveTo>
                    <a:pt x="0" y="399288"/>
                  </a:moveTo>
                  <a:lnTo>
                    <a:pt x="1920239" y="399288"/>
                  </a:lnTo>
                  <a:lnTo>
                    <a:pt x="1920239" y="850391"/>
                  </a:lnTo>
                  <a:lnTo>
                    <a:pt x="0" y="850391"/>
                  </a:lnTo>
                  <a:lnTo>
                    <a:pt x="0" y="399288"/>
                  </a:lnTo>
                  <a:close/>
                </a:path>
                <a:path w="7388859" h="990600">
                  <a:moveTo>
                    <a:pt x="4504944" y="0"/>
                  </a:moveTo>
                  <a:lnTo>
                    <a:pt x="7388352" y="0"/>
                  </a:lnTo>
                  <a:lnTo>
                    <a:pt x="7388352" y="990600"/>
                  </a:lnTo>
                  <a:lnTo>
                    <a:pt x="4504944" y="990600"/>
                  </a:lnTo>
                  <a:lnTo>
                    <a:pt x="4504944" y="0"/>
                  </a:lnTo>
                  <a:close/>
                </a:path>
              </a:pathLst>
            </a:custGeom>
            <a:ln w="28575">
              <a:solidFill>
                <a:srgbClr val="1F7CAC"/>
              </a:solidFill>
            </a:ln>
          </p:spPr>
          <p:txBody>
            <a:bodyPr wrap="square" lIns="0" tIns="0" rIns="0" bIns="0" rtlCol="0"/>
            <a:lstStyle/>
            <a:p>
              <a:endParaRPr/>
            </a:p>
          </p:txBody>
        </p:sp>
      </p:grpSp>
      <p:sp>
        <p:nvSpPr>
          <p:cNvPr id="8" name="object 8"/>
          <p:cNvSpPr txBox="1"/>
          <p:nvPr/>
        </p:nvSpPr>
        <p:spPr>
          <a:xfrm>
            <a:off x="2495757" y="559447"/>
            <a:ext cx="7955915"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3.</a:t>
            </a:r>
            <a:r>
              <a:rPr sz="1400" spc="-75" dirty="0">
                <a:latin typeface="Corbel"/>
                <a:cs typeface="Corbel"/>
              </a:rPr>
              <a:t> </a:t>
            </a:r>
            <a:r>
              <a:rPr sz="1400" dirty="0">
                <a:latin typeface="Corbel"/>
                <a:cs typeface="Corbel"/>
              </a:rPr>
              <a:t>Click</a:t>
            </a:r>
            <a:r>
              <a:rPr sz="1400" spc="-50" dirty="0">
                <a:latin typeface="Corbel"/>
                <a:cs typeface="Corbel"/>
              </a:rPr>
              <a:t> </a:t>
            </a:r>
            <a:r>
              <a:rPr sz="1400" b="1" spc="-10" dirty="0">
                <a:latin typeface="Corbel"/>
                <a:cs typeface="Corbel"/>
              </a:rPr>
              <a:t>Reissue</a:t>
            </a:r>
            <a:r>
              <a:rPr sz="1400" b="1" spc="-70" dirty="0">
                <a:latin typeface="Corbel"/>
                <a:cs typeface="Corbel"/>
              </a:rPr>
              <a:t> </a:t>
            </a:r>
            <a:r>
              <a:rPr sz="1400" b="1" dirty="0">
                <a:latin typeface="Corbel"/>
                <a:cs typeface="Corbel"/>
              </a:rPr>
              <a:t>Credit</a:t>
            </a:r>
            <a:r>
              <a:rPr sz="1400" b="1" spc="-20" dirty="0">
                <a:latin typeface="Corbel"/>
                <a:cs typeface="Corbel"/>
              </a:rPr>
              <a:t> </a:t>
            </a:r>
            <a:r>
              <a:rPr sz="1400" dirty="0">
                <a:latin typeface="Corbel"/>
                <a:cs typeface="Corbel"/>
              </a:rPr>
              <a:t>and</a:t>
            </a:r>
            <a:r>
              <a:rPr sz="1400" spc="-30" dirty="0">
                <a:latin typeface="Corbel"/>
                <a:cs typeface="Corbel"/>
              </a:rPr>
              <a:t> </a:t>
            </a:r>
            <a:r>
              <a:rPr sz="1400" dirty="0">
                <a:latin typeface="Corbel"/>
                <a:cs typeface="Corbel"/>
              </a:rPr>
              <a:t>input</a:t>
            </a:r>
            <a:r>
              <a:rPr sz="1400" spc="-35" dirty="0">
                <a:latin typeface="Corbel"/>
                <a:cs typeface="Corbel"/>
              </a:rPr>
              <a:t> </a:t>
            </a:r>
            <a:r>
              <a:rPr sz="1400" dirty="0">
                <a:latin typeface="Corbel"/>
                <a:cs typeface="Corbel"/>
              </a:rPr>
              <a:t>the</a:t>
            </a:r>
            <a:r>
              <a:rPr sz="1400" spc="-70" dirty="0">
                <a:latin typeface="Corbel"/>
                <a:cs typeface="Corbel"/>
              </a:rPr>
              <a:t> </a:t>
            </a:r>
            <a:r>
              <a:rPr sz="1400" dirty="0">
                <a:latin typeface="Corbel"/>
                <a:cs typeface="Corbel"/>
              </a:rPr>
              <a:t>Credit</a:t>
            </a:r>
            <a:r>
              <a:rPr sz="1400" spc="5" dirty="0">
                <a:latin typeface="Corbel"/>
                <a:cs typeface="Corbel"/>
              </a:rPr>
              <a:t> </a:t>
            </a:r>
            <a:r>
              <a:rPr sz="1400" b="1" spc="-10" dirty="0">
                <a:latin typeface="Corbel"/>
                <a:cs typeface="Corbel"/>
              </a:rPr>
              <a:t>Reference</a:t>
            </a:r>
            <a:r>
              <a:rPr sz="1400" b="1" spc="-30" dirty="0">
                <a:latin typeface="Corbel"/>
                <a:cs typeface="Corbel"/>
              </a:rPr>
              <a:t> </a:t>
            </a:r>
            <a:r>
              <a:rPr sz="1400" b="1" spc="-10" dirty="0">
                <a:latin typeface="Corbel"/>
                <a:cs typeface="Corbel"/>
              </a:rPr>
              <a:t>Number</a:t>
            </a:r>
            <a:r>
              <a:rPr sz="1400" spc="-10" dirty="0">
                <a:latin typeface="Corbel"/>
                <a:cs typeface="Corbel"/>
              </a:rPr>
              <a:t>.</a:t>
            </a:r>
            <a:r>
              <a:rPr sz="1400" spc="-60" dirty="0">
                <a:latin typeface="Corbel"/>
                <a:cs typeface="Corbel"/>
              </a:rPr>
              <a:t> </a:t>
            </a:r>
            <a:r>
              <a:rPr sz="1400" dirty="0">
                <a:latin typeface="Corbel"/>
                <a:cs typeface="Corbel"/>
              </a:rPr>
              <a:t>Select</a:t>
            </a:r>
            <a:r>
              <a:rPr sz="1400" spc="-15" dirty="0">
                <a:latin typeface="Corbel"/>
                <a:cs typeface="Corbel"/>
              </a:rPr>
              <a:t> </a:t>
            </a:r>
            <a:r>
              <a:rPr sz="1400" dirty="0">
                <a:latin typeface="Corbel"/>
                <a:cs typeface="Corbel"/>
              </a:rPr>
              <a:t>your</a:t>
            </a:r>
            <a:r>
              <a:rPr sz="1400" spc="-60" dirty="0">
                <a:latin typeface="Corbel"/>
                <a:cs typeface="Corbel"/>
              </a:rPr>
              <a:t> </a:t>
            </a:r>
            <a:r>
              <a:rPr sz="1400" dirty="0">
                <a:latin typeface="Corbel"/>
                <a:cs typeface="Corbel"/>
              </a:rPr>
              <a:t>Credit </a:t>
            </a:r>
            <a:r>
              <a:rPr sz="1400" b="1" spc="-10" dirty="0">
                <a:latin typeface="Corbel"/>
                <a:cs typeface="Corbel"/>
              </a:rPr>
              <a:t>Request</a:t>
            </a:r>
            <a:r>
              <a:rPr sz="1400" b="1" spc="-125" dirty="0">
                <a:latin typeface="Corbel"/>
                <a:cs typeface="Corbel"/>
              </a:rPr>
              <a:t> </a:t>
            </a:r>
            <a:r>
              <a:rPr sz="1400" b="1" spc="-20" dirty="0">
                <a:latin typeface="Corbel"/>
                <a:cs typeface="Corbel"/>
              </a:rPr>
              <a:t>Type</a:t>
            </a:r>
            <a:r>
              <a:rPr sz="1400" b="1" spc="-15" dirty="0">
                <a:latin typeface="Corbel"/>
                <a:cs typeface="Corbel"/>
              </a:rPr>
              <a:t> </a:t>
            </a:r>
            <a:r>
              <a:rPr sz="1400" dirty="0">
                <a:latin typeface="Corbel"/>
                <a:cs typeface="Corbel"/>
              </a:rPr>
              <a:t>as</a:t>
            </a:r>
            <a:r>
              <a:rPr sz="1400" spc="-40" dirty="0">
                <a:latin typeface="Corbel"/>
                <a:cs typeface="Corbel"/>
              </a:rPr>
              <a:t> </a:t>
            </a:r>
            <a:r>
              <a:rPr sz="1400" i="1" spc="-10" dirty="0">
                <a:latin typeface="Corbel"/>
                <a:cs typeface="Corbel"/>
              </a:rPr>
              <a:t>individual </a:t>
            </a:r>
            <a:r>
              <a:rPr sz="1400" dirty="0">
                <a:latin typeface="Corbel"/>
                <a:cs typeface="Corbel"/>
              </a:rPr>
              <a:t>or</a:t>
            </a:r>
            <a:r>
              <a:rPr sz="1400" spc="-60" dirty="0">
                <a:latin typeface="Corbel"/>
                <a:cs typeface="Corbel"/>
              </a:rPr>
              <a:t> </a:t>
            </a:r>
            <a:r>
              <a:rPr sz="1400" i="1" dirty="0">
                <a:latin typeface="Corbel"/>
                <a:cs typeface="Corbel"/>
              </a:rPr>
              <a:t>joint</a:t>
            </a:r>
            <a:r>
              <a:rPr sz="1400" dirty="0">
                <a:latin typeface="Corbel"/>
                <a:cs typeface="Corbel"/>
              </a:rPr>
              <a:t>.</a:t>
            </a:r>
            <a:r>
              <a:rPr sz="1400" spc="-25" dirty="0">
                <a:latin typeface="Corbel"/>
                <a:cs typeface="Corbel"/>
              </a:rPr>
              <a:t> </a:t>
            </a:r>
            <a:r>
              <a:rPr sz="1400" dirty="0">
                <a:latin typeface="Corbel"/>
                <a:cs typeface="Corbel"/>
              </a:rPr>
              <a:t>LoanLock</a:t>
            </a:r>
            <a:r>
              <a:rPr sz="1400" spc="-5" dirty="0">
                <a:latin typeface="Corbel"/>
                <a:cs typeface="Corbel"/>
              </a:rPr>
              <a:t> </a:t>
            </a:r>
            <a:r>
              <a:rPr sz="1400" dirty="0">
                <a:latin typeface="Corbel"/>
                <a:cs typeface="Corbel"/>
              </a:rPr>
              <a:t>Prime</a:t>
            </a:r>
            <a:r>
              <a:rPr sz="1400" spc="-10" dirty="0">
                <a:latin typeface="Corbel"/>
                <a:cs typeface="Corbel"/>
              </a:rPr>
              <a:t> </a:t>
            </a:r>
            <a:r>
              <a:rPr sz="1400" dirty="0">
                <a:latin typeface="Corbel"/>
                <a:cs typeface="Corbel"/>
              </a:rPr>
              <a:t>requires</a:t>
            </a:r>
            <a:r>
              <a:rPr sz="1400" spc="25" dirty="0">
                <a:latin typeface="Corbel"/>
                <a:cs typeface="Corbel"/>
              </a:rPr>
              <a:t> </a:t>
            </a:r>
            <a:r>
              <a:rPr sz="1400" b="1" spc="-20" dirty="0">
                <a:latin typeface="Corbel"/>
                <a:cs typeface="Corbel"/>
              </a:rPr>
              <a:t>Report</a:t>
            </a:r>
            <a:r>
              <a:rPr sz="1400" b="1" spc="-100" dirty="0">
                <a:latin typeface="Corbel"/>
                <a:cs typeface="Corbel"/>
              </a:rPr>
              <a:t> </a:t>
            </a:r>
            <a:r>
              <a:rPr sz="1400" b="1" spc="-10" dirty="0">
                <a:latin typeface="Corbel"/>
                <a:cs typeface="Corbel"/>
              </a:rPr>
              <a:t>Type</a:t>
            </a:r>
            <a:r>
              <a:rPr sz="1400" b="1" spc="-25"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be</a:t>
            </a:r>
            <a:r>
              <a:rPr sz="1400" spc="-35" dirty="0">
                <a:latin typeface="Corbel"/>
                <a:cs typeface="Corbel"/>
              </a:rPr>
              <a:t> </a:t>
            </a:r>
            <a:r>
              <a:rPr sz="1400" b="1" spc="-45" dirty="0">
                <a:latin typeface="Corbel"/>
                <a:cs typeface="Corbel"/>
              </a:rPr>
              <a:t>Tri-</a:t>
            </a:r>
            <a:r>
              <a:rPr sz="1400" b="1" dirty="0">
                <a:latin typeface="Corbel"/>
                <a:cs typeface="Corbel"/>
              </a:rPr>
              <a:t>Merge report</a:t>
            </a:r>
            <a:r>
              <a:rPr sz="1400" b="1" spc="-25" dirty="0">
                <a:latin typeface="Corbel"/>
                <a:cs typeface="Corbel"/>
              </a:rPr>
              <a:t> </a:t>
            </a:r>
            <a:r>
              <a:rPr sz="1400" dirty="0">
                <a:latin typeface="Corbel"/>
                <a:cs typeface="Corbel"/>
              </a:rPr>
              <a:t>with</a:t>
            </a:r>
            <a:r>
              <a:rPr sz="1400" spc="-20" dirty="0">
                <a:latin typeface="Corbel"/>
                <a:cs typeface="Corbel"/>
              </a:rPr>
              <a:t> </a:t>
            </a:r>
            <a:r>
              <a:rPr sz="1400" dirty="0">
                <a:latin typeface="Corbel"/>
                <a:cs typeface="Corbel"/>
              </a:rPr>
              <a:t>all</a:t>
            </a:r>
            <a:r>
              <a:rPr sz="1400" spc="-10" dirty="0">
                <a:latin typeface="Corbel"/>
                <a:cs typeface="Corbel"/>
              </a:rPr>
              <a:t> </a:t>
            </a:r>
            <a:r>
              <a:rPr sz="1400" dirty="0">
                <a:latin typeface="Corbel"/>
                <a:cs typeface="Corbel"/>
              </a:rPr>
              <a:t>3</a:t>
            </a:r>
            <a:r>
              <a:rPr sz="1400" spc="-45" dirty="0">
                <a:latin typeface="Corbel"/>
                <a:cs typeface="Corbel"/>
              </a:rPr>
              <a:t> </a:t>
            </a:r>
            <a:r>
              <a:rPr sz="1400" dirty="0">
                <a:latin typeface="Corbel"/>
                <a:cs typeface="Corbel"/>
              </a:rPr>
              <a:t>credit bureaus.</a:t>
            </a:r>
            <a:r>
              <a:rPr sz="1400" spc="-5" dirty="0">
                <a:latin typeface="Corbel"/>
                <a:cs typeface="Corbel"/>
              </a:rPr>
              <a:t> </a:t>
            </a:r>
            <a:r>
              <a:rPr sz="1400" dirty="0">
                <a:latin typeface="Corbel"/>
                <a:cs typeface="Corbel"/>
              </a:rPr>
              <a:t>Next,</a:t>
            </a:r>
            <a:r>
              <a:rPr sz="1400" spc="-5" dirty="0">
                <a:latin typeface="Corbel"/>
                <a:cs typeface="Corbel"/>
              </a:rPr>
              <a:t> </a:t>
            </a:r>
            <a:r>
              <a:rPr sz="1400" spc="-10" dirty="0">
                <a:latin typeface="Corbel"/>
                <a:cs typeface="Corbel"/>
              </a:rPr>
              <a:t>enter </a:t>
            </a:r>
            <a:r>
              <a:rPr sz="1400" dirty="0">
                <a:latin typeface="Corbel"/>
                <a:cs typeface="Corbel"/>
              </a:rPr>
              <a:t>your</a:t>
            </a:r>
            <a:r>
              <a:rPr sz="1400" spc="-60" dirty="0">
                <a:latin typeface="Corbel"/>
                <a:cs typeface="Corbel"/>
              </a:rPr>
              <a:t> </a:t>
            </a:r>
            <a:r>
              <a:rPr sz="1400" spc="-10" dirty="0">
                <a:latin typeface="Corbel"/>
                <a:cs typeface="Corbel"/>
              </a:rPr>
              <a:t>credentials</a:t>
            </a:r>
            <a:r>
              <a:rPr sz="1400" spc="5" dirty="0">
                <a:latin typeface="Corbel"/>
                <a:cs typeface="Corbel"/>
              </a:rPr>
              <a:t> </a:t>
            </a:r>
            <a:r>
              <a:rPr sz="1400" dirty="0">
                <a:latin typeface="Corbel"/>
                <a:cs typeface="Corbel"/>
              </a:rPr>
              <a:t>issued by</a:t>
            </a:r>
            <a:r>
              <a:rPr sz="1400" spc="-35" dirty="0">
                <a:latin typeface="Corbel"/>
                <a:cs typeface="Corbel"/>
              </a:rPr>
              <a:t> </a:t>
            </a:r>
            <a:r>
              <a:rPr sz="1400" dirty="0">
                <a:latin typeface="Corbel"/>
                <a:cs typeface="Corbel"/>
              </a:rPr>
              <a:t>your</a:t>
            </a:r>
            <a:r>
              <a:rPr sz="1400" spc="-30" dirty="0">
                <a:latin typeface="Corbel"/>
                <a:cs typeface="Corbel"/>
              </a:rPr>
              <a:t> </a:t>
            </a:r>
            <a:r>
              <a:rPr sz="1400" dirty="0">
                <a:latin typeface="Corbel"/>
                <a:cs typeface="Corbel"/>
              </a:rPr>
              <a:t>credit</a:t>
            </a:r>
            <a:r>
              <a:rPr sz="1400" spc="-5" dirty="0">
                <a:latin typeface="Corbel"/>
                <a:cs typeface="Corbel"/>
              </a:rPr>
              <a:t> </a:t>
            </a:r>
            <a:r>
              <a:rPr sz="1400" spc="-10" dirty="0">
                <a:latin typeface="Corbel"/>
                <a:cs typeface="Corbel"/>
              </a:rPr>
              <a:t>provider.</a:t>
            </a:r>
            <a:r>
              <a:rPr sz="1400" spc="-5" dirty="0">
                <a:latin typeface="Corbel"/>
                <a:cs typeface="Corbel"/>
              </a:rPr>
              <a:t> </a:t>
            </a:r>
            <a:r>
              <a:rPr sz="1400" spc="-10" dirty="0">
                <a:latin typeface="Corbel"/>
                <a:cs typeface="Corbel"/>
              </a:rPr>
              <a:t>Lastly,</a:t>
            </a:r>
            <a:r>
              <a:rPr sz="1400" spc="15" dirty="0">
                <a:latin typeface="Corbel"/>
                <a:cs typeface="Corbel"/>
              </a:rPr>
              <a:t> </a:t>
            </a:r>
            <a:r>
              <a:rPr sz="1400" dirty="0">
                <a:latin typeface="Corbel"/>
                <a:cs typeface="Corbel"/>
              </a:rPr>
              <a:t>click</a:t>
            </a:r>
            <a:r>
              <a:rPr sz="1400" spc="-10" dirty="0">
                <a:latin typeface="Corbel"/>
                <a:cs typeface="Corbel"/>
              </a:rPr>
              <a:t> </a:t>
            </a:r>
            <a:r>
              <a:rPr sz="1400" b="1" spc="-10" dirty="0">
                <a:latin typeface="Corbel"/>
                <a:cs typeface="Corbel"/>
              </a:rPr>
              <a:t>Reissue</a:t>
            </a:r>
            <a:r>
              <a:rPr sz="1400" b="1" spc="-90" dirty="0">
                <a:latin typeface="Corbel"/>
                <a:cs typeface="Corbel"/>
              </a:rPr>
              <a:t> </a:t>
            </a:r>
            <a:r>
              <a:rPr sz="1400" b="1" spc="-10" dirty="0">
                <a:latin typeface="Corbel"/>
                <a:cs typeface="Corbel"/>
              </a:rPr>
              <a:t>Credit</a:t>
            </a:r>
            <a:r>
              <a:rPr sz="1400" spc="-10" dirty="0">
                <a:latin typeface="Corbel"/>
                <a:cs typeface="Corbel"/>
              </a:rPr>
              <a:t>.</a:t>
            </a:r>
            <a:endParaRPr sz="1400" dirty="0">
              <a:latin typeface="Corbel"/>
              <a:cs typeface="Corbel"/>
            </a:endParaRPr>
          </a:p>
        </p:txBody>
      </p:sp>
      <p:sp>
        <p:nvSpPr>
          <p:cNvPr id="9" name="object 9"/>
          <p:cNvSpPr/>
          <p:nvPr/>
        </p:nvSpPr>
        <p:spPr>
          <a:xfrm>
            <a:off x="2421635" y="3942588"/>
            <a:ext cx="8138159" cy="2411095"/>
          </a:xfrm>
          <a:custGeom>
            <a:avLst/>
            <a:gdLst/>
            <a:ahLst/>
            <a:cxnLst/>
            <a:rect l="l" t="t" r="r" b="b"/>
            <a:pathLst>
              <a:path w="8138159" h="2411095">
                <a:moveTo>
                  <a:pt x="0" y="0"/>
                </a:moveTo>
                <a:lnTo>
                  <a:pt x="3675888" y="0"/>
                </a:lnTo>
                <a:lnTo>
                  <a:pt x="3675888" y="451104"/>
                </a:lnTo>
                <a:lnTo>
                  <a:pt x="0" y="451104"/>
                </a:lnTo>
                <a:lnTo>
                  <a:pt x="0" y="0"/>
                </a:lnTo>
                <a:close/>
              </a:path>
              <a:path w="8138159" h="2411095">
                <a:moveTo>
                  <a:pt x="7421880" y="2142744"/>
                </a:moveTo>
                <a:lnTo>
                  <a:pt x="8138159" y="2142744"/>
                </a:lnTo>
                <a:lnTo>
                  <a:pt x="8138159" y="2410968"/>
                </a:lnTo>
                <a:lnTo>
                  <a:pt x="7421880" y="2410968"/>
                </a:lnTo>
                <a:lnTo>
                  <a:pt x="7421880" y="2142744"/>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66416" y="1274064"/>
            <a:ext cx="8251190" cy="5090160"/>
            <a:chOff x="2566416" y="1274064"/>
            <a:chExt cx="8251190" cy="5090160"/>
          </a:xfrm>
        </p:grpSpPr>
        <p:pic>
          <p:nvPicPr>
            <p:cNvPr id="3" name="object 3"/>
            <p:cNvPicPr/>
            <p:nvPr/>
          </p:nvPicPr>
          <p:blipFill>
            <a:blip r:embed="rId2" cstate="print"/>
            <a:stretch>
              <a:fillRect/>
            </a:stretch>
          </p:blipFill>
          <p:spPr>
            <a:xfrm>
              <a:off x="2566416" y="1274064"/>
              <a:ext cx="8250935" cy="5090159"/>
            </a:xfrm>
            <a:prstGeom prst="rect">
              <a:avLst/>
            </a:prstGeom>
          </p:spPr>
        </p:pic>
        <p:pic>
          <p:nvPicPr>
            <p:cNvPr id="4" name="object 4"/>
            <p:cNvPicPr/>
            <p:nvPr/>
          </p:nvPicPr>
          <p:blipFill>
            <a:blip r:embed="rId3" cstate="print"/>
            <a:stretch>
              <a:fillRect/>
            </a:stretch>
          </p:blipFill>
          <p:spPr>
            <a:xfrm>
              <a:off x="2764536" y="1472184"/>
              <a:ext cx="7659623" cy="4498847"/>
            </a:xfrm>
            <a:prstGeom prst="rect">
              <a:avLst/>
            </a:prstGeom>
          </p:spPr>
        </p:pic>
        <p:sp>
          <p:nvSpPr>
            <p:cNvPr id="5" name="object 5"/>
            <p:cNvSpPr/>
            <p:nvPr/>
          </p:nvSpPr>
          <p:spPr>
            <a:xfrm>
              <a:off x="2860547" y="2330196"/>
              <a:ext cx="7565390" cy="3642360"/>
            </a:xfrm>
            <a:custGeom>
              <a:avLst/>
              <a:gdLst/>
              <a:ahLst/>
              <a:cxnLst/>
              <a:rect l="l" t="t" r="r" b="b"/>
              <a:pathLst>
                <a:path w="7565390" h="3642360">
                  <a:moveTo>
                    <a:pt x="4459224" y="0"/>
                  </a:moveTo>
                  <a:lnTo>
                    <a:pt x="7342632" y="0"/>
                  </a:lnTo>
                  <a:lnTo>
                    <a:pt x="7342632" y="990600"/>
                  </a:lnTo>
                  <a:lnTo>
                    <a:pt x="4459224" y="990600"/>
                  </a:lnTo>
                  <a:lnTo>
                    <a:pt x="4459224" y="0"/>
                  </a:lnTo>
                  <a:close/>
                </a:path>
                <a:path w="7565390" h="3642360">
                  <a:moveTo>
                    <a:pt x="984503" y="204215"/>
                  </a:moveTo>
                  <a:lnTo>
                    <a:pt x="2103119" y="204215"/>
                  </a:lnTo>
                  <a:lnTo>
                    <a:pt x="2103119" y="414527"/>
                  </a:lnTo>
                  <a:lnTo>
                    <a:pt x="984503" y="414527"/>
                  </a:lnTo>
                  <a:lnTo>
                    <a:pt x="984503" y="204215"/>
                  </a:lnTo>
                  <a:close/>
                </a:path>
                <a:path w="7565390" h="3642360">
                  <a:moveTo>
                    <a:pt x="0" y="1386839"/>
                  </a:moveTo>
                  <a:lnTo>
                    <a:pt x="3352800" y="1386839"/>
                  </a:lnTo>
                  <a:lnTo>
                    <a:pt x="3352800" y="1786127"/>
                  </a:lnTo>
                  <a:lnTo>
                    <a:pt x="0" y="1786127"/>
                  </a:lnTo>
                  <a:lnTo>
                    <a:pt x="0" y="1386839"/>
                  </a:lnTo>
                  <a:close/>
                </a:path>
                <a:path w="7565390" h="3642360">
                  <a:moveTo>
                    <a:pt x="6885432" y="3395472"/>
                  </a:moveTo>
                  <a:lnTo>
                    <a:pt x="7565135" y="3395472"/>
                  </a:lnTo>
                  <a:lnTo>
                    <a:pt x="7565135" y="3642359"/>
                  </a:lnTo>
                  <a:lnTo>
                    <a:pt x="6885432" y="3642359"/>
                  </a:lnTo>
                  <a:lnTo>
                    <a:pt x="6885432" y="3395472"/>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936238" y="557275"/>
            <a:ext cx="7642859" cy="664845"/>
          </a:xfrm>
          <a:prstGeom prst="rect">
            <a:avLst/>
          </a:prstGeom>
        </p:spPr>
        <p:txBody>
          <a:bodyPr vert="horz" wrap="square" lIns="0" tIns="11430" rIns="0" bIns="0" rtlCol="0">
            <a:spAutoFit/>
          </a:bodyPr>
          <a:lstStyle/>
          <a:p>
            <a:pPr marL="12700" marR="5080" indent="-635">
              <a:lnSpc>
                <a:spcPct val="100000"/>
              </a:lnSpc>
              <a:spcBef>
                <a:spcPts val="90"/>
              </a:spcBef>
            </a:pPr>
            <a:r>
              <a:rPr sz="1400" spc="-10" dirty="0">
                <a:latin typeface="Corbel"/>
                <a:cs typeface="Corbel"/>
              </a:rPr>
              <a:t>4.</a:t>
            </a:r>
            <a:r>
              <a:rPr sz="1400" spc="-100" dirty="0">
                <a:latin typeface="Corbel"/>
                <a:cs typeface="Corbel"/>
              </a:rPr>
              <a:t> </a:t>
            </a:r>
            <a:r>
              <a:rPr sz="1400" spc="-70" dirty="0">
                <a:latin typeface="Corbel"/>
                <a:cs typeface="Corbel"/>
              </a:rPr>
              <a:t>To</a:t>
            </a:r>
            <a:r>
              <a:rPr sz="1400" spc="-40" dirty="0">
                <a:latin typeface="Corbel"/>
                <a:cs typeface="Corbel"/>
              </a:rPr>
              <a:t> </a:t>
            </a:r>
            <a:r>
              <a:rPr sz="1400" dirty="0">
                <a:latin typeface="Corbel"/>
                <a:cs typeface="Corbel"/>
              </a:rPr>
              <a:t>Order</a:t>
            </a:r>
            <a:r>
              <a:rPr sz="1400" spc="-55" dirty="0">
                <a:latin typeface="Corbel"/>
                <a:cs typeface="Corbel"/>
              </a:rPr>
              <a:t> </a:t>
            </a:r>
            <a:r>
              <a:rPr sz="1400" spc="-10" dirty="0">
                <a:latin typeface="Corbel"/>
                <a:cs typeface="Corbel"/>
              </a:rPr>
              <a:t>New</a:t>
            </a:r>
            <a:r>
              <a:rPr sz="1400" spc="-60" dirty="0">
                <a:latin typeface="Corbel"/>
                <a:cs typeface="Corbel"/>
              </a:rPr>
              <a:t> </a:t>
            </a:r>
            <a:r>
              <a:rPr sz="1400" dirty="0">
                <a:latin typeface="Corbel"/>
                <a:cs typeface="Corbel"/>
              </a:rPr>
              <a:t>Credit</a:t>
            </a:r>
            <a:r>
              <a:rPr sz="1400" spc="-40" dirty="0">
                <a:latin typeface="Corbel"/>
                <a:cs typeface="Corbel"/>
              </a:rPr>
              <a:t> </a:t>
            </a:r>
            <a:r>
              <a:rPr sz="1400" dirty="0">
                <a:latin typeface="Corbel"/>
                <a:cs typeface="Corbel"/>
              </a:rPr>
              <a:t>directly</a:t>
            </a:r>
            <a:r>
              <a:rPr sz="1400" spc="35" dirty="0">
                <a:latin typeface="Corbel"/>
                <a:cs typeface="Corbel"/>
              </a:rPr>
              <a:t> </a:t>
            </a:r>
            <a:r>
              <a:rPr sz="1400" spc="-10" dirty="0">
                <a:latin typeface="Corbel"/>
                <a:cs typeface="Corbel"/>
              </a:rPr>
              <a:t>on</a:t>
            </a:r>
            <a:r>
              <a:rPr sz="1400" spc="-105" dirty="0">
                <a:latin typeface="Corbel"/>
                <a:cs typeface="Corbel"/>
              </a:rPr>
              <a:t> </a:t>
            </a:r>
            <a:r>
              <a:rPr sz="1400" dirty="0">
                <a:latin typeface="Corbel"/>
                <a:cs typeface="Corbel"/>
              </a:rPr>
              <a:t>TPO</a:t>
            </a:r>
            <a:r>
              <a:rPr sz="1400" spc="-60" dirty="0">
                <a:latin typeface="Corbel"/>
                <a:cs typeface="Corbel"/>
              </a:rPr>
              <a:t> </a:t>
            </a:r>
            <a:r>
              <a:rPr sz="1400" dirty="0">
                <a:latin typeface="Corbel"/>
                <a:cs typeface="Corbel"/>
              </a:rPr>
              <a:t>Connect</a:t>
            </a:r>
            <a:r>
              <a:rPr sz="1400" spc="-35" dirty="0">
                <a:latin typeface="Corbel"/>
                <a:cs typeface="Corbel"/>
              </a:rPr>
              <a:t> </a:t>
            </a:r>
            <a:r>
              <a:rPr sz="1400" dirty="0">
                <a:latin typeface="Corbel"/>
                <a:cs typeface="Corbel"/>
              </a:rPr>
              <a:t>portal,</a:t>
            </a:r>
            <a:r>
              <a:rPr sz="1400" spc="30" dirty="0">
                <a:latin typeface="Corbel"/>
                <a:cs typeface="Corbel"/>
              </a:rPr>
              <a:t> </a:t>
            </a:r>
            <a:r>
              <a:rPr sz="1400" dirty="0">
                <a:latin typeface="Corbel"/>
                <a:cs typeface="Corbel"/>
              </a:rPr>
              <a:t>click </a:t>
            </a:r>
            <a:r>
              <a:rPr sz="1400" b="1" spc="-10" dirty="0">
                <a:latin typeface="Corbel"/>
                <a:cs typeface="Corbel"/>
              </a:rPr>
              <a:t>New</a:t>
            </a:r>
            <a:r>
              <a:rPr sz="1400" b="1" spc="-60" dirty="0">
                <a:latin typeface="Corbel"/>
                <a:cs typeface="Corbel"/>
              </a:rPr>
              <a:t> </a:t>
            </a:r>
            <a:r>
              <a:rPr sz="1400" b="1" spc="-10" dirty="0">
                <a:latin typeface="Corbel"/>
                <a:cs typeface="Corbel"/>
              </a:rPr>
              <a:t>Credit</a:t>
            </a:r>
            <a:r>
              <a:rPr sz="1400" b="1" spc="-55" dirty="0">
                <a:latin typeface="Corbel"/>
                <a:cs typeface="Corbel"/>
              </a:rPr>
              <a:t> </a:t>
            </a:r>
            <a:r>
              <a:rPr sz="1400" b="1" spc="-10" dirty="0">
                <a:latin typeface="Corbel"/>
                <a:cs typeface="Corbel"/>
              </a:rPr>
              <a:t>Order</a:t>
            </a:r>
            <a:r>
              <a:rPr sz="1400" spc="-10" dirty="0">
                <a:latin typeface="Corbel"/>
                <a:cs typeface="Corbel"/>
              </a:rPr>
              <a:t>.</a:t>
            </a:r>
            <a:r>
              <a:rPr sz="1400" spc="-60" dirty="0">
                <a:latin typeface="Corbel"/>
                <a:cs typeface="Corbel"/>
              </a:rPr>
              <a:t> </a:t>
            </a:r>
            <a:r>
              <a:rPr sz="1400" dirty="0">
                <a:latin typeface="Corbel"/>
                <a:cs typeface="Corbel"/>
              </a:rPr>
              <a:t>Select</a:t>
            </a:r>
            <a:r>
              <a:rPr sz="1400" spc="10" dirty="0">
                <a:latin typeface="Corbel"/>
                <a:cs typeface="Corbel"/>
              </a:rPr>
              <a:t> </a:t>
            </a:r>
            <a:r>
              <a:rPr sz="1400" dirty="0">
                <a:latin typeface="Corbel"/>
                <a:cs typeface="Corbel"/>
              </a:rPr>
              <a:t>your</a:t>
            </a:r>
            <a:r>
              <a:rPr sz="1400" spc="-60" dirty="0">
                <a:latin typeface="Corbel"/>
                <a:cs typeface="Corbel"/>
              </a:rPr>
              <a:t> </a:t>
            </a:r>
            <a:r>
              <a:rPr sz="1400" spc="-10" dirty="0">
                <a:latin typeface="Corbel"/>
                <a:cs typeface="Corbel"/>
              </a:rPr>
              <a:t>Credit </a:t>
            </a:r>
            <a:r>
              <a:rPr sz="1400" b="1" spc="-10" dirty="0">
                <a:latin typeface="Corbel"/>
                <a:cs typeface="Corbel"/>
              </a:rPr>
              <a:t>Request</a:t>
            </a:r>
            <a:r>
              <a:rPr sz="1400" b="1" spc="-125" dirty="0">
                <a:latin typeface="Corbel"/>
                <a:cs typeface="Corbel"/>
              </a:rPr>
              <a:t> </a:t>
            </a:r>
            <a:r>
              <a:rPr sz="1400" b="1" spc="-20" dirty="0">
                <a:latin typeface="Corbel"/>
                <a:cs typeface="Corbel"/>
              </a:rPr>
              <a:t>Type</a:t>
            </a:r>
            <a:r>
              <a:rPr sz="1400" b="1" spc="-55" dirty="0">
                <a:latin typeface="Corbel"/>
                <a:cs typeface="Corbel"/>
              </a:rPr>
              <a:t> </a:t>
            </a:r>
            <a:r>
              <a:rPr sz="1400" dirty="0">
                <a:latin typeface="Corbel"/>
                <a:cs typeface="Corbel"/>
              </a:rPr>
              <a:t>as</a:t>
            </a:r>
            <a:r>
              <a:rPr sz="1400" spc="-65" dirty="0">
                <a:latin typeface="Corbel"/>
                <a:cs typeface="Corbel"/>
              </a:rPr>
              <a:t> </a:t>
            </a:r>
            <a:r>
              <a:rPr sz="1400" i="1" dirty="0">
                <a:latin typeface="Corbel"/>
                <a:cs typeface="Corbel"/>
              </a:rPr>
              <a:t>individual</a:t>
            </a:r>
            <a:r>
              <a:rPr sz="1400" i="1" spc="5" dirty="0">
                <a:latin typeface="Corbel"/>
                <a:cs typeface="Corbel"/>
              </a:rPr>
              <a:t> </a:t>
            </a:r>
            <a:r>
              <a:rPr sz="1400" dirty="0">
                <a:latin typeface="Corbel"/>
                <a:cs typeface="Corbel"/>
              </a:rPr>
              <a:t>or</a:t>
            </a:r>
            <a:r>
              <a:rPr sz="1400" spc="-45" dirty="0">
                <a:latin typeface="Corbel"/>
                <a:cs typeface="Corbel"/>
              </a:rPr>
              <a:t> </a:t>
            </a:r>
            <a:r>
              <a:rPr sz="1400" i="1" dirty="0">
                <a:latin typeface="Corbel"/>
                <a:cs typeface="Corbel"/>
              </a:rPr>
              <a:t>joint</a:t>
            </a:r>
            <a:r>
              <a:rPr sz="1400" dirty="0">
                <a:latin typeface="Corbel"/>
                <a:cs typeface="Corbel"/>
              </a:rPr>
              <a:t>.</a:t>
            </a:r>
            <a:r>
              <a:rPr sz="1400" spc="-5" dirty="0">
                <a:latin typeface="Corbel"/>
                <a:cs typeface="Corbel"/>
              </a:rPr>
              <a:t> </a:t>
            </a:r>
            <a:r>
              <a:rPr sz="1400" dirty="0">
                <a:latin typeface="Corbel"/>
                <a:cs typeface="Corbel"/>
              </a:rPr>
              <a:t>LoanLock</a:t>
            </a:r>
            <a:r>
              <a:rPr sz="1400" spc="-5" dirty="0">
                <a:latin typeface="Corbel"/>
                <a:cs typeface="Corbel"/>
              </a:rPr>
              <a:t> </a:t>
            </a:r>
            <a:r>
              <a:rPr sz="1400" dirty="0">
                <a:latin typeface="Corbel"/>
                <a:cs typeface="Corbel"/>
              </a:rPr>
              <a:t>Prime</a:t>
            </a:r>
            <a:r>
              <a:rPr sz="1400" spc="-10" dirty="0">
                <a:latin typeface="Corbel"/>
                <a:cs typeface="Corbel"/>
              </a:rPr>
              <a:t> </a:t>
            </a:r>
            <a:r>
              <a:rPr sz="1400" dirty="0">
                <a:latin typeface="Corbel"/>
                <a:cs typeface="Corbel"/>
              </a:rPr>
              <a:t>requires</a:t>
            </a:r>
            <a:r>
              <a:rPr sz="1400" spc="35" dirty="0">
                <a:latin typeface="Corbel"/>
                <a:cs typeface="Corbel"/>
              </a:rPr>
              <a:t> </a:t>
            </a:r>
            <a:r>
              <a:rPr sz="1400" b="1" spc="-20" dirty="0">
                <a:latin typeface="Corbel"/>
                <a:cs typeface="Corbel"/>
              </a:rPr>
              <a:t>Report</a:t>
            </a:r>
            <a:r>
              <a:rPr sz="1400" b="1" spc="-100" dirty="0">
                <a:latin typeface="Corbel"/>
                <a:cs typeface="Corbel"/>
              </a:rPr>
              <a:t> </a:t>
            </a:r>
            <a:r>
              <a:rPr sz="1400" b="1" spc="-10" dirty="0">
                <a:latin typeface="Corbel"/>
                <a:cs typeface="Corbel"/>
              </a:rPr>
              <a:t>Type</a:t>
            </a:r>
            <a:r>
              <a:rPr sz="1400" b="1" spc="-20"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be</a:t>
            </a:r>
            <a:r>
              <a:rPr sz="1400" spc="-30" dirty="0">
                <a:latin typeface="Corbel"/>
                <a:cs typeface="Corbel"/>
              </a:rPr>
              <a:t> </a:t>
            </a:r>
            <a:r>
              <a:rPr sz="1400" b="1" spc="-45" dirty="0">
                <a:latin typeface="Corbel"/>
                <a:cs typeface="Corbel"/>
              </a:rPr>
              <a:t>Tri-</a:t>
            </a:r>
            <a:r>
              <a:rPr sz="1400" b="1" dirty="0">
                <a:latin typeface="Corbel"/>
                <a:cs typeface="Corbel"/>
              </a:rPr>
              <a:t>Merge report</a:t>
            </a:r>
            <a:r>
              <a:rPr sz="1400" b="1" spc="-25" dirty="0">
                <a:latin typeface="Corbel"/>
                <a:cs typeface="Corbel"/>
              </a:rPr>
              <a:t> </a:t>
            </a:r>
            <a:r>
              <a:rPr sz="1400" dirty="0">
                <a:latin typeface="Corbel"/>
                <a:cs typeface="Corbel"/>
              </a:rPr>
              <a:t>with</a:t>
            </a:r>
            <a:r>
              <a:rPr sz="1400" spc="-15" dirty="0">
                <a:latin typeface="Corbel"/>
                <a:cs typeface="Corbel"/>
              </a:rPr>
              <a:t> </a:t>
            </a:r>
            <a:r>
              <a:rPr sz="1400" spc="-25" dirty="0">
                <a:latin typeface="Corbel"/>
                <a:cs typeface="Corbel"/>
              </a:rPr>
              <a:t>all </a:t>
            </a:r>
            <a:r>
              <a:rPr sz="1400" dirty="0">
                <a:latin typeface="Corbel"/>
                <a:cs typeface="Corbel"/>
              </a:rPr>
              <a:t>3</a:t>
            </a:r>
            <a:r>
              <a:rPr sz="1400" spc="-75" dirty="0">
                <a:latin typeface="Corbel"/>
                <a:cs typeface="Corbel"/>
              </a:rPr>
              <a:t> </a:t>
            </a:r>
            <a:r>
              <a:rPr sz="1400" dirty="0">
                <a:latin typeface="Corbel"/>
                <a:cs typeface="Corbel"/>
              </a:rPr>
              <a:t>credit</a:t>
            </a:r>
            <a:r>
              <a:rPr sz="1400" spc="-20" dirty="0">
                <a:latin typeface="Corbel"/>
                <a:cs typeface="Corbel"/>
              </a:rPr>
              <a:t> </a:t>
            </a:r>
            <a:r>
              <a:rPr sz="1400" dirty="0">
                <a:latin typeface="Corbel"/>
                <a:cs typeface="Corbel"/>
              </a:rPr>
              <a:t>bureaus.</a:t>
            </a:r>
            <a:r>
              <a:rPr sz="1400" spc="5" dirty="0">
                <a:latin typeface="Corbel"/>
                <a:cs typeface="Corbel"/>
              </a:rPr>
              <a:t> </a:t>
            </a:r>
            <a:r>
              <a:rPr sz="1400" dirty="0">
                <a:latin typeface="Corbel"/>
                <a:cs typeface="Corbel"/>
              </a:rPr>
              <a:t>Next,</a:t>
            </a:r>
            <a:r>
              <a:rPr sz="1400" spc="-10" dirty="0">
                <a:latin typeface="Corbel"/>
                <a:cs typeface="Corbel"/>
              </a:rPr>
              <a:t> </a:t>
            </a:r>
            <a:r>
              <a:rPr sz="1400" dirty="0">
                <a:latin typeface="Corbel"/>
                <a:cs typeface="Corbel"/>
              </a:rPr>
              <a:t>enter</a:t>
            </a:r>
            <a:r>
              <a:rPr sz="1400" spc="-55" dirty="0">
                <a:latin typeface="Corbel"/>
                <a:cs typeface="Corbel"/>
              </a:rPr>
              <a:t> </a:t>
            </a:r>
            <a:r>
              <a:rPr sz="1400" dirty="0">
                <a:latin typeface="Corbel"/>
                <a:cs typeface="Corbel"/>
              </a:rPr>
              <a:t>your</a:t>
            </a:r>
            <a:r>
              <a:rPr sz="1400" spc="-30" dirty="0">
                <a:latin typeface="Corbel"/>
                <a:cs typeface="Corbel"/>
              </a:rPr>
              <a:t> </a:t>
            </a:r>
            <a:r>
              <a:rPr sz="1400" dirty="0">
                <a:latin typeface="Corbel"/>
                <a:cs typeface="Corbel"/>
              </a:rPr>
              <a:t>credentials</a:t>
            </a:r>
            <a:r>
              <a:rPr sz="1400" spc="25" dirty="0">
                <a:latin typeface="Corbel"/>
                <a:cs typeface="Corbel"/>
              </a:rPr>
              <a:t> </a:t>
            </a:r>
            <a:r>
              <a:rPr sz="1400" dirty="0">
                <a:latin typeface="Corbel"/>
                <a:cs typeface="Corbel"/>
              </a:rPr>
              <a:t>issued</a:t>
            </a:r>
            <a:r>
              <a:rPr sz="1400" spc="-25" dirty="0">
                <a:latin typeface="Corbel"/>
                <a:cs typeface="Corbel"/>
              </a:rPr>
              <a:t> </a:t>
            </a:r>
            <a:r>
              <a:rPr sz="1400" dirty="0">
                <a:latin typeface="Corbel"/>
                <a:cs typeface="Corbel"/>
              </a:rPr>
              <a:t>by</a:t>
            </a:r>
            <a:r>
              <a:rPr sz="1400" spc="-40" dirty="0">
                <a:latin typeface="Corbel"/>
                <a:cs typeface="Corbel"/>
              </a:rPr>
              <a:t> </a:t>
            </a:r>
            <a:r>
              <a:rPr sz="1400" dirty="0">
                <a:latin typeface="Corbel"/>
                <a:cs typeface="Corbel"/>
              </a:rPr>
              <a:t>your</a:t>
            </a:r>
            <a:r>
              <a:rPr sz="1400" spc="-35" dirty="0">
                <a:latin typeface="Corbel"/>
                <a:cs typeface="Corbel"/>
              </a:rPr>
              <a:t> </a:t>
            </a:r>
            <a:r>
              <a:rPr sz="1400" dirty="0">
                <a:latin typeface="Corbel"/>
                <a:cs typeface="Corbel"/>
              </a:rPr>
              <a:t>credit</a:t>
            </a:r>
            <a:r>
              <a:rPr sz="1400" spc="-10" dirty="0">
                <a:latin typeface="Corbel"/>
                <a:cs typeface="Corbel"/>
              </a:rPr>
              <a:t> provider. Lastly,</a:t>
            </a:r>
            <a:r>
              <a:rPr sz="1400" spc="10" dirty="0">
                <a:latin typeface="Corbel"/>
                <a:cs typeface="Corbel"/>
              </a:rPr>
              <a:t> </a:t>
            </a:r>
            <a:r>
              <a:rPr sz="1400" dirty="0">
                <a:latin typeface="Corbel"/>
                <a:cs typeface="Corbel"/>
              </a:rPr>
              <a:t>click</a:t>
            </a:r>
            <a:r>
              <a:rPr sz="1400" spc="-15" dirty="0">
                <a:latin typeface="Corbel"/>
                <a:cs typeface="Corbel"/>
              </a:rPr>
              <a:t> </a:t>
            </a:r>
            <a:r>
              <a:rPr sz="1400" b="1" spc="-10" dirty="0">
                <a:latin typeface="Corbel"/>
                <a:cs typeface="Corbel"/>
              </a:rPr>
              <a:t>Order</a:t>
            </a:r>
            <a:r>
              <a:rPr sz="1400" b="1" spc="-60" dirty="0">
                <a:latin typeface="Corbel"/>
                <a:cs typeface="Corbel"/>
              </a:rPr>
              <a:t> </a:t>
            </a:r>
            <a:r>
              <a:rPr sz="1400" b="1" spc="-10" dirty="0">
                <a:latin typeface="Corbel"/>
                <a:cs typeface="Corbel"/>
              </a:rPr>
              <a:t>Credit</a:t>
            </a:r>
            <a:r>
              <a:rPr sz="1400" spc="-10" dirty="0">
                <a:latin typeface="Corbel"/>
                <a:cs typeface="Corbel"/>
              </a:rPr>
              <a:t>.</a:t>
            </a:r>
            <a:endParaRPr sz="1400" dirty="0">
              <a:latin typeface="Corbel"/>
              <a:cs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44756" y="1090634"/>
            <a:ext cx="7055484" cy="451484"/>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5.</a:t>
            </a:r>
            <a:r>
              <a:rPr sz="1400" spc="-75" dirty="0">
                <a:latin typeface="Corbel"/>
                <a:cs typeface="Corbel"/>
              </a:rPr>
              <a:t> </a:t>
            </a:r>
            <a:r>
              <a:rPr sz="1400" dirty="0">
                <a:latin typeface="Corbel"/>
                <a:cs typeface="Corbel"/>
              </a:rPr>
              <a:t>Once</a:t>
            </a:r>
            <a:r>
              <a:rPr sz="1400" spc="-60" dirty="0">
                <a:latin typeface="Corbel"/>
                <a:cs typeface="Corbel"/>
              </a:rPr>
              <a:t> </a:t>
            </a:r>
            <a:r>
              <a:rPr sz="1400" dirty="0">
                <a:latin typeface="Corbel"/>
                <a:cs typeface="Corbel"/>
              </a:rPr>
              <a:t>the</a:t>
            </a:r>
            <a:r>
              <a:rPr sz="1400" spc="-30" dirty="0">
                <a:latin typeface="Corbel"/>
                <a:cs typeface="Corbel"/>
              </a:rPr>
              <a:t> </a:t>
            </a:r>
            <a:r>
              <a:rPr sz="1400" dirty="0">
                <a:latin typeface="Corbel"/>
                <a:cs typeface="Corbel"/>
              </a:rPr>
              <a:t>credit has</a:t>
            </a:r>
            <a:r>
              <a:rPr sz="1400" spc="-30" dirty="0">
                <a:latin typeface="Corbel"/>
                <a:cs typeface="Corbel"/>
              </a:rPr>
              <a:t> </a:t>
            </a:r>
            <a:r>
              <a:rPr sz="1400" dirty="0">
                <a:latin typeface="Corbel"/>
                <a:cs typeface="Corbel"/>
              </a:rPr>
              <a:t>been</a:t>
            </a:r>
            <a:r>
              <a:rPr sz="1400" spc="-50" dirty="0">
                <a:latin typeface="Corbel"/>
                <a:cs typeface="Corbel"/>
              </a:rPr>
              <a:t> </a:t>
            </a:r>
            <a:r>
              <a:rPr sz="1400" dirty="0">
                <a:latin typeface="Corbel"/>
                <a:cs typeface="Corbel"/>
              </a:rPr>
              <a:t>reissued</a:t>
            </a:r>
            <a:r>
              <a:rPr sz="1400" spc="20" dirty="0">
                <a:latin typeface="Corbel"/>
                <a:cs typeface="Corbel"/>
              </a:rPr>
              <a:t> </a:t>
            </a:r>
            <a:r>
              <a:rPr sz="1400" dirty="0">
                <a:latin typeface="Corbel"/>
                <a:cs typeface="Corbel"/>
              </a:rPr>
              <a:t>or</a:t>
            </a:r>
            <a:r>
              <a:rPr sz="1400" spc="-45" dirty="0">
                <a:latin typeface="Corbel"/>
                <a:cs typeface="Corbel"/>
              </a:rPr>
              <a:t> </a:t>
            </a:r>
            <a:r>
              <a:rPr sz="1400" dirty="0">
                <a:latin typeface="Corbel"/>
                <a:cs typeface="Corbel"/>
              </a:rPr>
              <a:t>ordered it</a:t>
            </a:r>
            <a:r>
              <a:rPr sz="1400" spc="-20" dirty="0">
                <a:latin typeface="Corbel"/>
                <a:cs typeface="Corbel"/>
              </a:rPr>
              <a:t> </a:t>
            </a:r>
            <a:r>
              <a:rPr sz="1400" dirty="0">
                <a:latin typeface="Corbel"/>
                <a:cs typeface="Corbel"/>
              </a:rPr>
              <a:t>may</a:t>
            </a:r>
            <a:r>
              <a:rPr sz="1400" spc="-35"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viewed by</a:t>
            </a:r>
            <a:r>
              <a:rPr sz="1400" spc="-55" dirty="0">
                <a:latin typeface="Corbel"/>
                <a:cs typeface="Corbel"/>
              </a:rPr>
              <a:t> </a:t>
            </a:r>
            <a:r>
              <a:rPr sz="1400" dirty="0">
                <a:latin typeface="Corbel"/>
                <a:cs typeface="Corbel"/>
              </a:rPr>
              <a:t>clicking</a:t>
            </a:r>
            <a:r>
              <a:rPr sz="1400" spc="30" dirty="0">
                <a:latin typeface="Corbel"/>
                <a:cs typeface="Corbel"/>
              </a:rPr>
              <a:t> </a:t>
            </a:r>
            <a:r>
              <a:rPr sz="1400" b="1" spc="-10" dirty="0">
                <a:latin typeface="Corbel"/>
                <a:cs typeface="Corbel"/>
              </a:rPr>
              <a:t>View</a:t>
            </a:r>
            <a:r>
              <a:rPr sz="1400" b="1" spc="-65" dirty="0">
                <a:latin typeface="Corbel"/>
                <a:cs typeface="Corbel"/>
              </a:rPr>
              <a:t> </a:t>
            </a:r>
            <a:r>
              <a:rPr sz="1400" b="1" dirty="0">
                <a:latin typeface="Corbel"/>
                <a:cs typeface="Corbel"/>
              </a:rPr>
              <a:t>Credit</a:t>
            </a:r>
            <a:r>
              <a:rPr sz="1400" b="1" spc="-25" dirty="0">
                <a:latin typeface="Corbel"/>
                <a:cs typeface="Corbel"/>
              </a:rPr>
              <a:t> </a:t>
            </a:r>
            <a:r>
              <a:rPr sz="1400" b="1" spc="-10" dirty="0">
                <a:latin typeface="Corbel"/>
                <a:cs typeface="Corbel"/>
              </a:rPr>
              <a:t>Report</a:t>
            </a:r>
            <a:r>
              <a:rPr sz="1400" spc="-10" dirty="0">
                <a:latin typeface="Corbel"/>
                <a:cs typeface="Corbel"/>
              </a:rPr>
              <a:t>. Liabilities</a:t>
            </a:r>
            <a:r>
              <a:rPr sz="1400" spc="30" dirty="0">
                <a:latin typeface="Corbel"/>
                <a:cs typeface="Corbel"/>
              </a:rPr>
              <a:t> </a:t>
            </a:r>
            <a:r>
              <a:rPr sz="1400" dirty="0">
                <a:latin typeface="Corbel"/>
                <a:cs typeface="Corbel"/>
              </a:rPr>
              <a:t>may</a:t>
            </a:r>
            <a:r>
              <a:rPr sz="1400" spc="-10"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added</a:t>
            </a:r>
            <a:r>
              <a:rPr sz="1400" spc="-15" dirty="0">
                <a:latin typeface="Corbel"/>
                <a:cs typeface="Corbel"/>
              </a:rPr>
              <a:t> </a:t>
            </a:r>
            <a:r>
              <a:rPr sz="1400" dirty="0">
                <a:latin typeface="Corbel"/>
                <a:cs typeface="Corbel"/>
              </a:rPr>
              <a:t>or</a:t>
            </a:r>
            <a:r>
              <a:rPr sz="1400" spc="-45" dirty="0">
                <a:latin typeface="Corbel"/>
                <a:cs typeface="Corbel"/>
              </a:rPr>
              <a:t> </a:t>
            </a:r>
            <a:r>
              <a:rPr sz="1400" dirty="0">
                <a:latin typeface="Corbel"/>
                <a:cs typeface="Corbel"/>
              </a:rPr>
              <a:t>updated</a:t>
            </a:r>
            <a:r>
              <a:rPr sz="1400" spc="-15" dirty="0">
                <a:latin typeface="Corbel"/>
                <a:cs typeface="Corbel"/>
              </a:rPr>
              <a:t> </a:t>
            </a:r>
            <a:r>
              <a:rPr sz="1400" dirty="0">
                <a:latin typeface="Corbel"/>
                <a:cs typeface="Corbel"/>
              </a:rPr>
              <a:t>on</a:t>
            </a:r>
            <a:r>
              <a:rPr sz="1400" spc="-30" dirty="0">
                <a:latin typeface="Corbel"/>
                <a:cs typeface="Corbel"/>
              </a:rPr>
              <a:t> </a:t>
            </a:r>
            <a:r>
              <a:rPr sz="1400" dirty="0">
                <a:latin typeface="Corbel"/>
                <a:cs typeface="Corbel"/>
              </a:rPr>
              <a:t>the</a:t>
            </a:r>
            <a:r>
              <a:rPr sz="1400" spc="-70" dirty="0">
                <a:latin typeface="Corbel"/>
                <a:cs typeface="Corbel"/>
              </a:rPr>
              <a:t> </a:t>
            </a:r>
            <a:r>
              <a:rPr sz="1400" dirty="0">
                <a:latin typeface="Corbel"/>
                <a:cs typeface="Corbel"/>
              </a:rPr>
              <a:t>URLA</a:t>
            </a:r>
            <a:r>
              <a:rPr sz="1400" spc="-30" dirty="0">
                <a:latin typeface="Corbel"/>
                <a:cs typeface="Corbel"/>
              </a:rPr>
              <a:t> </a:t>
            </a:r>
            <a:r>
              <a:rPr sz="1400" dirty="0">
                <a:latin typeface="Corbel"/>
                <a:cs typeface="Corbel"/>
              </a:rPr>
              <a:t>by</a:t>
            </a:r>
            <a:r>
              <a:rPr sz="1400" spc="-35" dirty="0">
                <a:latin typeface="Corbel"/>
                <a:cs typeface="Corbel"/>
              </a:rPr>
              <a:t> </a:t>
            </a:r>
            <a:r>
              <a:rPr sz="1400" dirty="0">
                <a:latin typeface="Corbel"/>
                <a:cs typeface="Corbel"/>
              </a:rPr>
              <a:t>clicking</a:t>
            </a:r>
            <a:r>
              <a:rPr sz="1400" spc="15" dirty="0">
                <a:latin typeface="Corbel"/>
                <a:cs typeface="Corbel"/>
              </a:rPr>
              <a:t> </a:t>
            </a:r>
            <a:r>
              <a:rPr sz="1400" b="1" dirty="0">
                <a:latin typeface="Corbel"/>
                <a:cs typeface="Corbel"/>
              </a:rPr>
              <a:t>Import </a:t>
            </a:r>
            <a:r>
              <a:rPr sz="1400" b="1" spc="-10" dirty="0">
                <a:latin typeface="Corbel"/>
                <a:cs typeface="Corbel"/>
              </a:rPr>
              <a:t>Liabilities</a:t>
            </a:r>
            <a:r>
              <a:rPr sz="1400" spc="-10" dirty="0">
                <a:latin typeface="Corbel"/>
                <a:cs typeface="Corbel"/>
              </a:rPr>
              <a:t>.</a:t>
            </a:r>
            <a:endParaRPr sz="1400">
              <a:latin typeface="Corbel"/>
              <a:cs typeface="Corbel"/>
            </a:endParaRPr>
          </a:p>
        </p:txBody>
      </p:sp>
      <p:grpSp>
        <p:nvGrpSpPr>
          <p:cNvPr id="3" name="object 3"/>
          <p:cNvGrpSpPr/>
          <p:nvPr/>
        </p:nvGrpSpPr>
        <p:grpSpPr>
          <a:xfrm>
            <a:off x="2069592" y="1712976"/>
            <a:ext cx="8248015" cy="1844039"/>
            <a:chOff x="2069592" y="1712976"/>
            <a:chExt cx="8248015" cy="1844039"/>
          </a:xfrm>
        </p:grpSpPr>
        <p:pic>
          <p:nvPicPr>
            <p:cNvPr id="4" name="object 4"/>
            <p:cNvPicPr/>
            <p:nvPr/>
          </p:nvPicPr>
          <p:blipFill>
            <a:blip r:embed="rId3" cstate="print"/>
            <a:stretch>
              <a:fillRect/>
            </a:stretch>
          </p:blipFill>
          <p:spPr>
            <a:xfrm>
              <a:off x="2069592" y="1712976"/>
              <a:ext cx="8247887" cy="1844039"/>
            </a:xfrm>
            <a:prstGeom prst="rect">
              <a:avLst/>
            </a:prstGeom>
          </p:spPr>
        </p:pic>
        <p:pic>
          <p:nvPicPr>
            <p:cNvPr id="5" name="object 5"/>
            <p:cNvPicPr/>
            <p:nvPr/>
          </p:nvPicPr>
          <p:blipFill>
            <a:blip r:embed="rId4" cstate="print"/>
            <a:stretch>
              <a:fillRect/>
            </a:stretch>
          </p:blipFill>
          <p:spPr>
            <a:xfrm>
              <a:off x="2267712" y="1911095"/>
              <a:ext cx="7656575" cy="1252727"/>
            </a:xfrm>
            <a:prstGeom prst="rect">
              <a:avLst/>
            </a:prstGeom>
          </p:spPr>
        </p:pic>
        <p:sp>
          <p:nvSpPr>
            <p:cNvPr id="6" name="object 6"/>
            <p:cNvSpPr/>
            <p:nvPr/>
          </p:nvSpPr>
          <p:spPr>
            <a:xfrm>
              <a:off x="7347204" y="2540508"/>
              <a:ext cx="1941830" cy="314325"/>
            </a:xfrm>
            <a:custGeom>
              <a:avLst/>
              <a:gdLst/>
              <a:ahLst/>
              <a:cxnLst/>
              <a:rect l="l" t="t" r="r" b="b"/>
              <a:pathLst>
                <a:path w="1941829" h="314325">
                  <a:moveTo>
                    <a:pt x="0" y="0"/>
                  </a:moveTo>
                  <a:lnTo>
                    <a:pt x="1941576" y="0"/>
                  </a:lnTo>
                  <a:lnTo>
                    <a:pt x="1941576" y="313943"/>
                  </a:lnTo>
                  <a:lnTo>
                    <a:pt x="0" y="313943"/>
                  </a:lnTo>
                  <a:lnTo>
                    <a:pt x="0" y="0"/>
                  </a:lnTo>
                  <a:close/>
                </a:path>
              </a:pathLst>
            </a:custGeom>
            <a:ln w="28575">
              <a:solidFill>
                <a:srgbClr val="1F7CAC"/>
              </a:solidFill>
            </a:ln>
          </p:spPr>
          <p:txBody>
            <a:bodyPr wrap="square" lIns="0" tIns="0" rIns="0" bIns="0" rtlCol="0"/>
            <a:lstStyle/>
            <a:p>
              <a:endParaRPr/>
            </a:p>
          </p:txBody>
        </p:sp>
      </p:grpSp>
      <p:sp>
        <p:nvSpPr>
          <p:cNvPr id="7" name="object 7"/>
          <p:cNvSpPr txBox="1"/>
          <p:nvPr/>
        </p:nvSpPr>
        <p:spPr>
          <a:xfrm>
            <a:off x="9154314" y="6069182"/>
            <a:ext cx="24580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orbel"/>
                <a:cs typeface="Corbel"/>
              </a:rPr>
              <a:t>Ordering</a:t>
            </a:r>
            <a:r>
              <a:rPr sz="1200" spc="-90" dirty="0">
                <a:latin typeface="Corbel"/>
                <a:cs typeface="Corbel"/>
              </a:rPr>
              <a:t> </a:t>
            </a:r>
            <a:r>
              <a:rPr sz="1200" dirty="0">
                <a:latin typeface="Corbel"/>
                <a:cs typeface="Corbel"/>
              </a:rPr>
              <a:t>AUS</a:t>
            </a:r>
            <a:r>
              <a:rPr sz="1200" spc="-40" dirty="0">
                <a:latin typeface="Corbel"/>
                <a:cs typeface="Corbel"/>
              </a:rPr>
              <a:t> </a:t>
            </a:r>
            <a:r>
              <a:rPr sz="1200" dirty="0">
                <a:latin typeface="Corbel"/>
                <a:cs typeface="Corbel"/>
              </a:rPr>
              <a:t>steps</a:t>
            </a:r>
            <a:r>
              <a:rPr sz="1200" spc="15" dirty="0">
                <a:latin typeface="Corbel"/>
                <a:cs typeface="Corbel"/>
              </a:rPr>
              <a:t> </a:t>
            </a:r>
            <a:r>
              <a:rPr sz="1200" dirty="0">
                <a:latin typeface="Corbel"/>
                <a:cs typeface="Corbel"/>
              </a:rPr>
              <a:t>cont.</a:t>
            </a:r>
            <a:r>
              <a:rPr sz="1200" spc="-5" dirty="0">
                <a:latin typeface="Corbel"/>
                <a:cs typeface="Corbel"/>
              </a:rPr>
              <a:t> </a:t>
            </a:r>
            <a:r>
              <a:rPr sz="1200" dirty="0">
                <a:latin typeface="Corbel"/>
                <a:cs typeface="Corbel"/>
              </a:rPr>
              <a:t>on</a:t>
            </a:r>
            <a:r>
              <a:rPr sz="1200" spc="-10" dirty="0">
                <a:latin typeface="Corbel"/>
                <a:cs typeface="Corbel"/>
              </a:rPr>
              <a:t> </a:t>
            </a:r>
            <a:r>
              <a:rPr sz="1200" dirty="0">
                <a:latin typeface="Corbel"/>
                <a:cs typeface="Corbel"/>
              </a:rPr>
              <a:t>next</a:t>
            </a:r>
            <a:r>
              <a:rPr sz="1200" spc="-5" dirty="0">
                <a:latin typeface="Corbel"/>
                <a:cs typeface="Corbel"/>
              </a:rPr>
              <a:t> </a:t>
            </a:r>
            <a:r>
              <a:rPr sz="1200" spc="-20" dirty="0">
                <a:latin typeface="Corbel"/>
                <a:cs typeface="Corbel"/>
              </a:rPr>
              <a:t>page</a:t>
            </a:r>
            <a:endParaRPr sz="1200">
              <a:latin typeface="Corbel"/>
              <a:cs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6A0B7E-8A0B-73C0-BAD7-3CE681C1CA4F}"/>
              </a:ext>
            </a:extLst>
          </p:cNvPr>
          <p:cNvSpPr txBox="1"/>
          <p:nvPr/>
        </p:nvSpPr>
        <p:spPr>
          <a:xfrm>
            <a:off x="914400" y="762000"/>
            <a:ext cx="10210800" cy="381000"/>
          </a:xfrm>
          <a:prstGeom prst="rect">
            <a:avLst/>
          </a:prstGeom>
          <a:noFill/>
        </p:spPr>
        <p:txBody>
          <a:bodyPr wrap="square" rtlCol="0">
            <a:spAutoFit/>
          </a:bodyPr>
          <a:lstStyle/>
          <a:p>
            <a:pPr algn="ctr"/>
            <a:r>
              <a:rPr lang="en-US" dirty="0">
                <a:latin typeface="Corbel" panose="020B0503020204020204" pitchFamily="34" charset="0"/>
              </a:rPr>
              <a:t>Ordering Credit </a:t>
            </a:r>
          </a:p>
        </p:txBody>
      </p:sp>
      <p:sp>
        <p:nvSpPr>
          <p:cNvPr id="4" name="TextBox 3">
            <a:extLst>
              <a:ext uri="{FF2B5EF4-FFF2-40B4-BE49-F238E27FC236}">
                <a16:creationId xmlns:a16="http://schemas.microsoft.com/office/drawing/2014/main" id="{EEF58E47-7C9E-63F3-BD75-8DCE9A3E1953}"/>
              </a:ext>
            </a:extLst>
          </p:cNvPr>
          <p:cNvSpPr txBox="1"/>
          <p:nvPr/>
        </p:nvSpPr>
        <p:spPr>
          <a:xfrm>
            <a:off x="914400" y="1600200"/>
            <a:ext cx="10439400" cy="523220"/>
          </a:xfrm>
          <a:prstGeom prst="rect">
            <a:avLst/>
          </a:prstGeom>
          <a:noFill/>
        </p:spPr>
        <p:txBody>
          <a:bodyPr wrap="square" rtlCol="0">
            <a:spAutoFit/>
          </a:bodyPr>
          <a:lstStyle/>
          <a:p>
            <a:pPr algn="ctr"/>
            <a:r>
              <a:rPr lang="en-US" sz="1400" dirty="0">
                <a:latin typeface="Corbel" panose="020B0503020204020204" pitchFamily="34" charset="0"/>
              </a:rPr>
              <a:t>If you choose not to pull or reissue your own credit, you will be given an option for us to pull new credit towards the end, when requesting for disclosures. Select </a:t>
            </a:r>
            <a:r>
              <a:rPr lang="en-US" sz="1400" b="1" dirty="0">
                <a:latin typeface="Corbel" panose="020B0503020204020204" pitchFamily="34" charset="0"/>
              </a:rPr>
              <a:t>Yes</a:t>
            </a:r>
            <a:r>
              <a:rPr lang="en-US" sz="1400" dirty="0">
                <a:latin typeface="Corbel" panose="020B0503020204020204" pitchFamily="34" charset="0"/>
              </a:rPr>
              <a:t>, when the following question prompts for us to pull new credit. </a:t>
            </a:r>
          </a:p>
        </p:txBody>
      </p:sp>
      <p:pic>
        <p:nvPicPr>
          <p:cNvPr id="6" name="Picture 5">
            <a:extLst>
              <a:ext uri="{FF2B5EF4-FFF2-40B4-BE49-F238E27FC236}">
                <a16:creationId xmlns:a16="http://schemas.microsoft.com/office/drawing/2014/main" id="{3AC51790-517F-828D-F6B1-A350C8599D82}"/>
              </a:ext>
            </a:extLst>
          </p:cNvPr>
          <p:cNvPicPr>
            <a:picLocks noChangeAspect="1"/>
          </p:cNvPicPr>
          <p:nvPr/>
        </p:nvPicPr>
        <p:blipFill>
          <a:blip r:embed="rId2"/>
          <a:stretch>
            <a:fillRect/>
          </a:stretch>
        </p:blipFill>
        <p:spPr>
          <a:xfrm>
            <a:off x="2695667" y="2552700"/>
            <a:ext cx="6819900" cy="762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85B93A3-079C-F057-6024-FD9156A868CB}"/>
              </a:ext>
            </a:extLst>
          </p:cNvPr>
          <p:cNvSpPr txBox="1"/>
          <p:nvPr/>
        </p:nvSpPr>
        <p:spPr>
          <a:xfrm>
            <a:off x="2247900" y="3605480"/>
            <a:ext cx="7543800" cy="253916"/>
          </a:xfrm>
          <a:prstGeom prst="rect">
            <a:avLst/>
          </a:prstGeom>
          <a:noFill/>
        </p:spPr>
        <p:txBody>
          <a:bodyPr wrap="square" rtlCol="0">
            <a:spAutoFit/>
          </a:bodyPr>
          <a:lstStyle/>
          <a:p>
            <a:pPr algn="ctr"/>
            <a:r>
              <a:rPr lang="en-US" sz="1050" dirty="0">
                <a:latin typeface="Corbel" panose="020B0503020204020204" pitchFamily="34" charset="0"/>
              </a:rPr>
              <a:t>** Please note, that if there is a document uploaded to the Credit Report folder, this option will not be available.</a:t>
            </a:r>
          </a:p>
        </p:txBody>
      </p:sp>
    </p:spTree>
    <p:extLst>
      <p:ext uri="{BB962C8B-B14F-4D97-AF65-F5344CB8AC3E}">
        <p14:creationId xmlns:p14="http://schemas.microsoft.com/office/powerpoint/2010/main" val="36185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55648" y="1331976"/>
            <a:ext cx="9537700" cy="4036060"/>
            <a:chOff x="1755648" y="1331976"/>
            <a:chExt cx="9537700" cy="4036060"/>
          </a:xfrm>
        </p:grpSpPr>
        <p:pic>
          <p:nvPicPr>
            <p:cNvPr id="3" name="object 3"/>
            <p:cNvPicPr/>
            <p:nvPr/>
          </p:nvPicPr>
          <p:blipFill>
            <a:blip r:embed="rId2" cstate="print"/>
            <a:stretch>
              <a:fillRect/>
            </a:stretch>
          </p:blipFill>
          <p:spPr>
            <a:xfrm>
              <a:off x="1755648" y="1331976"/>
              <a:ext cx="9537191" cy="4035551"/>
            </a:xfrm>
            <a:prstGeom prst="rect">
              <a:avLst/>
            </a:prstGeom>
          </p:spPr>
        </p:pic>
        <p:pic>
          <p:nvPicPr>
            <p:cNvPr id="4" name="object 4"/>
            <p:cNvPicPr/>
            <p:nvPr/>
          </p:nvPicPr>
          <p:blipFill>
            <a:blip r:embed="rId3" cstate="print"/>
            <a:stretch>
              <a:fillRect/>
            </a:stretch>
          </p:blipFill>
          <p:spPr>
            <a:xfrm>
              <a:off x="1953768" y="1530095"/>
              <a:ext cx="8945879" cy="3444227"/>
            </a:xfrm>
            <a:prstGeom prst="rect">
              <a:avLst/>
            </a:prstGeom>
          </p:spPr>
        </p:pic>
        <p:sp>
          <p:nvSpPr>
            <p:cNvPr id="5" name="object 5"/>
            <p:cNvSpPr/>
            <p:nvPr/>
          </p:nvSpPr>
          <p:spPr>
            <a:xfrm>
              <a:off x="4451604" y="2665475"/>
              <a:ext cx="6437630" cy="2148840"/>
            </a:xfrm>
            <a:custGeom>
              <a:avLst/>
              <a:gdLst/>
              <a:ahLst/>
              <a:cxnLst/>
              <a:rect l="l" t="t" r="r" b="b"/>
              <a:pathLst>
                <a:path w="6437630" h="2148840">
                  <a:moveTo>
                    <a:pt x="0" y="0"/>
                  </a:moveTo>
                  <a:lnTo>
                    <a:pt x="2791968" y="0"/>
                  </a:lnTo>
                  <a:lnTo>
                    <a:pt x="2791968" y="393191"/>
                  </a:lnTo>
                  <a:lnTo>
                    <a:pt x="0" y="393191"/>
                  </a:lnTo>
                  <a:lnTo>
                    <a:pt x="0" y="0"/>
                  </a:lnTo>
                  <a:close/>
                </a:path>
                <a:path w="6437630" h="2148840">
                  <a:moveTo>
                    <a:pt x="5544312" y="1844040"/>
                  </a:moveTo>
                  <a:lnTo>
                    <a:pt x="6437376" y="1844040"/>
                  </a:lnTo>
                  <a:lnTo>
                    <a:pt x="6437376" y="2148840"/>
                  </a:lnTo>
                  <a:lnTo>
                    <a:pt x="5544312" y="2148840"/>
                  </a:lnTo>
                  <a:lnTo>
                    <a:pt x="5544312" y="1844040"/>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137587" y="997280"/>
            <a:ext cx="8918575" cy="238125"/>
          </a:xfrm>
          <a:prstGeom prst="rect">
            <a:avLst/>
          </a:prstGeom>
        </p:spPr>
        <p:txBody>
          <a:bodyPr vert="horz" wrap="square" lIns="0" tIns="11430" rIns="0" bIns="0" rtlCol="0">
            <a:spAutoFit/>
          </a:bodyPr>
          <a:lstStyle/>
          <a:p>
            <a:pPr marL="12700">
              <a:lnSpc>
                <a:spcPct val="100000"/>
              </a:lnSpc>
              <a:spcBef>
                <a:spcPts val="90"/>
              </a:spcBef>
            </a:pPr>
            <a:r>
              <a:rPr sz="1400" spc="-50" dirty="0">
                <a:latin typeface="Corbel"/>
                <a:cs typeface="Corbel"/>
              </a:rPr>
              <a:t>To</a:t>
            </a:r>
            <a:r>
              <a:rPr sz="1400" spc="-25" dirty="0">
                <a:latin typeface="Corbel"/>
                <a:cs typeface="Corbel"/>
              </a:rPr>
              <a:t> </a:t>
            </a:r>
            <a:r>
              <a:rPr sz="1400" dirty="0">
                <a:latin typeface="Corbel"/>
                <a:cs typeface="Corbel"/>
              </a:rPr>
              <a:t>order</a:t>
            </a:r>
            <a:r>
              <a:rPr sz="1400" spc="-15" dirty="0">
                <a:latin typeface="Corbel"/>
                <a:cs typeface="Corbel"/>
              </a:rPr>
              <a:t> </a:t>
            </a:r>
            <a:r>
              <a:rPr sz="1400" dirty="0">
                <a:latin typeface="Corbel"/>
                <a:cs typeface="Corbel"/>
              </a:rPr>
              <a:t>Fannie</a:t>
            </a:r>
            <a:r>
              <a:rPr sz="1400" spc="-30" dirty="0">
                <a:latin typeface="Corbel"/>
                <a:cs typeface="Corbel"/>
              </a:rPr>
              <a:t> </a:t>
            </a:r>
            <a:r>
              <a:rPr sz="1400" dirty="0">
                <a:latin typeface="Corbel"/>
                <a:cs typeface="Corbel"/>
              </a:rPr>
              <a:t>Mae</a:t>
            </a:r>
            <a:r>
              <a:rPr sz="1400" spc="-15" dirty="0">
                <a:latin typeface="Corbel"/>
                <a:cs typeface="Corbel"/>
              </a:rPr>
              <a:t> </a:t>
            </a:r>
            <a:r>
              <a:rPr sz="1400" spc="-10" dirty="0">
                <a:latin typeface="Corbel"/>
                <a:cs typeface="Corbel"/>
              </a:rPr>
              <a:t>Desktop</a:t>
            </a:r>
            <a:r>
              <a:rPr sz="1400" spc="-50" dirty="0">
                <a:latin typeface="Corbel"/>
                <a:cs typeface="Corbel"/>
              </a:rPr>
              <a:t> </a:t>
            </a:r>
            <a:r>
              <a:rPr sz="1400" dirty="0">
                <a:latin typeface="Corbel"/>
                <a:cs typeface="Corbel"/>
              </a:rPr>
              <a:t>Underwriter</a:t>
            </a:r>
            <a:r>
              <a:rPr sz="1400" spc="35" dirty="0">
                <a:latin typeface="Corbel"/>
                <a:cs typeface="Corbel"/>
              </a:rPr>
              <a:t> </a:t>
            </a:r>
            <a:r>
              <a:rPr sz="1400" dirty="0">
                <a:latin typeface="Corbel"/>
                <a:cs typeface="Corbel"/>
              </a:rPr>
              <a:t>click</a:t>
            </a:r>
            <a:r>
              <a:rPr sz="1400" spc="-5" dirty="0">
                <a:latin typeface="Corbel"/>
                <a:cs typeface="Corbel"/>
              </a:rPr>
              <a:t> </a:t>
            </a:r>
            <a:r>
              <a:rPr sz="1400" b="1" dirty="0">
                <a:latin typeface="Corbel"/>
                <a:cs typeface="Corbel"/>
              </a:rPr>
              <a:t>Order</a:t>
            </a:r>
            <a:r>
              <a:rPr sz="1400" b="1" spc="-50" dirty="0">
                <a:latin typeface="Corbel"/>
                <a:cs typeface="Corbel"/>
              </a:rPr>
              <a:t> </a:t>
            </a:r>
            <a:r>
              <a:rPr sz="1400" b="1" dirty="0">
                <a:latin typeface="Corbel"/>
                <a:cs typeface="Corbel"/>
              </a:rPr>
              <a:t>DU</a:t>
            </a:r>
            <a:r>
              <a:rPr sz="1400" dirty="0">
                <a:latin typeface="Corbel"/>
                <a:cs typeface="Corbel"/>
              </a:rPr>
              <a:t>.</a:t>
            </a:r>
            <a:r>
              <a:rPr sz="1400" spc="-40" dirty="0">
                <a:latin typeface="Corbel"/>
                <a:cs typeface="Corbel"/>
              </a:rPr>
              <a:t> </a:t>
            </a:r>
            <a:r>
              <a:rPr sz="1400" dirty="0">
                <a:latin typeface="Corbel"/>
                <a:cs typeface="Corbel"/>
              </a:rPr>
              <a:t>Enter</a:t>
            </a:r>
            <a:r>
              <a:rPr sz="1400" spc="-25" dirty="0">
                <a:latin typeface="Corbel"/>
                <a:cs typeface="Corbel"/>
              </a:rPr>
              <a:t> </a:t>
            </a:r>
            <a:r>
              <a:rPr sz="1400" i="1" u="sng" dirty="0">
                <a:uFill>
                  <a:solidFill>
                    <a:srgbClr val="000000"/>
                  </a:solidFill>
                </a:uFill>
                <a:latin typeface="Corbel"/>
                <a:cs typeface="Corbel"/>
              </a:rPr>
              <a:t>your</a:t>
            </a:r>
            <a:r>
              <a:rPr sz="1400" i="1" spc="-20" dirty="0">
                <a:latin typeface="Corbel"/>
                <a:cs typeface="Corbel"/>
              </a:rPr>
              <a:t> </a:t>
            </a:r>
            <a:r>
              <a:rPr sz="1400" dirty="0">
                <a:latin typeface="Corbel"/>
                <a:cs typeface="Corbel"/>
              </a:rPr>
              <a:t>credit vendor</a:t>
            </a:r>
            <a:r>
              <a:rPr sz="1400" spc="-25" dirty="0">
                <a:latin typeface="Corbel"/>
                <a:cs typeface="Corbel"/>
              </a:rPr>
              <a:t> </a:t>
            </a:r>
            <a:r>
              <a:rPr sz="1400" spc="-10" dirty="0">
                <a:latin typeface="Corbel"/>
                <a:cs typeface="Corbel"/>
              </a:rPr>
              <a:t>credentials.</a:t>
            </a:r>
            <a:r>
              <a:rPr sz="1400" dirty="0">
                <a:latin typeface="Corbel"/>
                <a:cs typeface="Corbel"/>
              </a:rPr>
              <a:t> Click </a:t>
            </a:r>
            <a:r>
              <a:rPr sz="1400" b="1" dirty="0">
                <a:latin typeface="Corbel"/>
                <a:cs typeface="Corbel"/>
              </a:rPr>
              <a:t>Order</a:t>
            </a:r>
            <a:r>
              <a:rPr sz="1400" b="1" spc="-50" dirty="0">
                <a:latin typeface="Corbel"/>
                <a:cs typeface="Corbel"/>
              </a:rPr>
              <a:t> </a:t>
            </a:r>
            <a:r>
              <a:rPr sz="1400" b="1" dirty="0">
                <a:latin typeface="Corbel"/>
                <a:cs typeface="Corbel"/>
              </a:rPr>
              <a:t>DU</a:t>
            </a:r>
            <a:r>
              <a:rPr sz="1400" b="1" spc="-40" dirty="0">
                <a:latin typeface="Corbel"/>
                <a:cs typeface="Corbel"/>
              </a:rPr>
              <a:t> </a:t>
            </a:r>
            <a:r>
              <a:rPr sz="1400" dirty="0">
                <a:latin typeface="Corbel"/>
                <a:cs typeface="Corbel"/>
              </a:rPr>
              <a:t>for</a:t>
            </a:r>
            <a:r>
              <a:rPr sz="1400" spc="-20" dirty="0">
                <a:latin typeface="Corbel"/>
                <a:cs typeface="Corbel"/>
              </a:rPr>
              <a:t> </a:t>
            </a:r>
            <a:r>
              <a:rPr sz="1400" spc="-10" dirty="0">
                <a:latin typeface="Corbel"/>
                <a:cs typeface="Corbel"/>
              </a:rPr>
              <a:t>results.</a:t>
            </a:r>
            <a:endParaRPr sz="1400">
              <a:latin typeface="Corbel"/>
              <a:cs typeface="Corbel"/>
            </a:endParaRPr>
          </a:p>
        </p:txBody>
      </p:sp>
      <p:sp>
        <p:nvSpPr>
          <p:cNvPr id="7" name="object 7"/>
          <p:cNvSpPr txBox="1">
            <a:spLocks noGrp="1"/>
          </p:cNvSpPr>
          <p:nvPr>
            <p:ph type="title"/>
          </p:nvPr>
        </p:nvSpPr>
        <p:spPr>
          <a:prstGeom prst="rect">
            <a:avLst/>
          </a:prstGeom>
        </p:spPr>
        <p:txBody>
          <a:bodyPr vert="horz" wrap="square" lIns="0" tIns="102674" rIns="0" bIns="0" rtlCol="0">
            <a:spAutoFit/>
          </a:bodyPr>
          <a:lstStyle/>
          <a:p>
            <a:pPr marL="1741805">
              <a:lnSpc>
                <a:spcPct val="100000"/>
              </a:lnSpc>
              <a:spcBef>
                <a:spcPts val="100"/>
              </a:spcBef>
            </a:pPr>
            <a:r>
              <a:rPr spc="-10" dirty="0"/>
              <a:t>Ordering</a:t>
            </a:r>
            <a:r>
              <a:rPr spc="-35" dirty="0"/>
              <a:t> </a:t>
            </a:r>
            <a:r>
              <a:rPr spc="-25" dirty="0"/>
              <a:t>AUS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C39-31B9-8D03-03FB-EA2FDBC3A5C7}"/>
              </a:ext>
            </a:extLst>
          </p:cNvPr>
          <p:cNvSpPr>
            <a:spLocks noGrp="1"/>
          </p:cNvSpPr>
          <p:nvPr>
            <p:ph type="title"/>
          </p:nvPr>
        </p:nvSpPr>
        <p:spPr>
          <a:xfrm>
            <a:off x="3238501" y="452264"/>
            <a:ext cx="5171867" cy="738664"/>
          </a:xfrm>
        </p:spPr>
        <p:txBody>
          <a:bodyPr/>
          <a:lstStyle/>
          <a:p>
            <a:r>
              <a:rPr lang="en-US" sz="2400" dirty="0"/>
              <a:t>REGISTRATION TO SUBMISSION FLOW</a:t>
            </a:r>
          </a:p>
        </p:txBody>
      </p:sp>
      <p:sp>
        <p:nvSpPr>
          <p:cNvPr id="13" name="Rectangle: Rounded Corners 12">
            <a:extLst>
              <a:ext uri="{FF2B5EF4-FFF2-40B4-BE49-F238E27FC236}">
                <a16:creationId xmlns:a16="http://schemas.microsoft.com/office/drawing/2014/main" id="{1C9449F8-98B8-1865-80AF-03E855BCE857}"/>
              </a:ext>
            </a:extLst>
          </p:cNvPr>
          <p:cNvSpPr/>
          <p:nvPr/>
        </p:nvSpPr>
        <p:spPr>
          <a:xfrm>
            <a:off x="1295400" y="1803670"/>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a:cs typeface="Corbel"/>
              </a:rPr>
              <a:t>Upload</a:t>
            </a:r>
            <a:r>
              <a:rPr lang="en-US" sz="1800" spc="-40" dirty="0">
                <a:latin typeface="Corbel"/>
                <a:cs typeface="Corbel"/>
              </a:rPr>
              <a:t> </a:t>
            </a:r>
            <a:r>
              <a:rPr lang="en-US" sz="1800" spc="-20" dirty="0">
                <a:latin typeface="Corbel"/>
                <a:cs typeface="Corbel"/>
              </a:rPr>
              <a:t>Loan</a:t>
            </a:r>
            <a:endParaRPr lang="en-US" dirty="0"/>
          </a:p>
        </p:txBody>
      </p:sp>
      <p:sp>
        <p:nvSpPr>
          <p:cNvPr id="14" name="Rectangle: Rounded Corners 13">
            <a:extLst>
              <a:ext uri="{FF2B5EF4-FFF2-40B4-BE49-F238E27FC236}">
                <a16:creationId xmlns:a16="http://schemas.microsoft.com/office/drawing/2014/main" id="{3E83029F-7EDA-F092-7DEC-B9B6BC8F6C2D}"/>
              </a:ext>
            </a:extLst>
          </p:cNvPr>
          <p:cNvSpPr/>
          <p:nvPr/>
        </p:nvSpPr>
        <p:spPr>
          <a:xfrm>
            <a:off x="9135083" y="1793942"/>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latin typeface="Corbel"/>
              <a:cs typeface="Corbel"/>
            </a:endParaRPr>
          </a:p>
          <a:p>
            <a:pPr algn="ctr"/>
            <a:r>
              <a:rPr lang="en-US" sz="1800" dirty="0">
                <a:latin typeface="Corbel"/>
                <a:cs typeface="Corbel"/>
              </a:rPr>
              <a:t>Loan</a:t>
            </a:r>
            <a:r>
              <a:rPr lang="en-US" sz="1800" spc="-45" dirty="0">
                <a:latin typeface="Corbel"/>
                <a:cs typeface="Corbel"/>
              </a:rPr>
              <a:t> </a:t>
            </a:r>
            <a:r>
              <a:rPr lang="en-US" sz="1800" dirty="0">
                <a:latin typeface="Corbel"/>
                <a:cs typeface="Corbel"/>
              </a:rPr>
              <a:t>Estimate</a:t>
            </a:r>
            <a:r>
              <a:rPr lang="en-US" sz="1800" spc="10" dirty="0">
                <a:latin typeface="Corbel"/>
                <a:cs typeface="Corbel"/>
              </a:rPr>
              <a:t> </a:t>
            </a:r>
            <a:r>
              <a:rPr lang="en-US" sz="1800" dirty="0">
                <a:latin typeface="Corbel"/>
                <a:cs typeface="Corbel"/>
              </a:rPr>
              <a:t>Fee</a:t>
            </a:r>
            <a:r>
              <a:rPr lang="en-US" sz="1800" spc="-45" dirty="0">
                <a:latin typeface="Corbel"/>
                <a:cs typeface="Corbel"/>
              </a:rPr>
              <a:t> </a:t>
            </a:r>
            <a:r>
              <a:rPr lang="en-US" sz="1800" spc="-20" dirty="0">
                <a:latin typeface="Corbel"/>
                <a:cs typeface="Corbel"/>
              </a:rPr>
              <a:t>Input</a:t>
            </a:r>
            <a:endParaRPr lang="en-US" sz="1800" dirty="0">
              <a:latin typeface="Corbel"/>
              <a:cs typeface="Corbel"/>
            </a:endParaRPr>
          </a:p>
          <a:p>
            <a:pPr algn="ctr"/>
            <a:endParaRPr lang="en-US" b="1" dirty="0"/>
          </a:p>
        </p:txBody>
      </p:sp>
      <p:sp>
        <p:nvSpPr>
          <p:cNvPr id="15" name="Rectangle: Rounded Corners 14">
            <a:extLst>
              <a:ext uri="{FF2B5EF4-FFF2-40B4-BE49-F238E27FC236}">
                <a16:creationId xmlns:a16="http://schemas.microsoft.com/office/drawing/2014/main" id="{279798BD-CF10-34BF-877C-21CE4A2BDCA0}"/>
              </a:ext>
            </a:extLst>
          </p:cNvPr>
          <p:cNvSpPr/>
          <p:nvPr/>
        </p:nvSpPr>
        <p:spPr>
          <a:xfrm>
            <a:off x="3238500" y="1789192"/>
            <a:ext cx="1371600" cy="1447800"/>
          </a:xfrm>
          <a:prstGeom prst="round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latin typeface="Corbel"/>
              <a:cs typeface="Corbel"/>
            </a:endParaRPr>
          </a:p>
          <a:p>
            <a:pPr algn="ctr"/>
            <a:r>
              <a:rPr lang="en-US" sz="1800" dirty="0">
                <a:solidFill>
                  <a:srgbClr val="0070C0"/>
                </a:solidFill>
                <a:latin typeface="Corbel"/>
                <a:cs typeface="Corbel"/>
              </a:rPr>
              <a:t>Register</a:t>
            </a:r>
            <a:r>
              <a:rPr lang="en-US" sz="1800" spc="-70" dirty="0">
                <a:solidFill>
                  <a:srgbClr val="0070C0"/>
                </a:solidFill>
                <a:latin typeface="Corbel"/>
                <a:cs typeface="Corbel"/>
              </a:rPr>
              <a:t> </a:t>
            </a:r>
            <a:r>
              <a:rPr lang="en-US" sz="1800" spc="-20" dirty="0">
                <a:solidFill>
                  <a:srgbClr val="0070C0"/>
                </a:solidFill>
                <a:latin typeface="Corbel"/>
                <a:cs typeface="Corbel"/>
              </a:rPr>
              <a:t>Loan</a:t>
            </a:r>
            <a:endParaRPr lang="en-US" sz="1800" dirty="0">
              <a:solidFill>
                <a:srgbClr val="0070C0"/>
              </a:solidFill>
              <a:latin typeface="Corbel"/>
              <a:cs typeface="Corbel"/>
            </a:endParaRPr>
          </a:p>
          <a:p>
            <a:pPr algn="ctr"/>
            <a:endParaRPr lang="en-US" dirty="0"/>
          </a:p>
        </p:txBody>
      </p:sp>
      <p:sp>
        <p:nvSpPr>
          <p:cNvPr id="16" name="Rectangle: Rounded Corners 15">
            <a:extLst>
              <a:ext uri="{FF2B5EF4-FFF2-40B4-BE49-F238E27FC236}">
                <a16:creationId xmlns:a16="http://schemas.microsoft.com/office/drawing/2014/main" id="{0E0E6892-9AFF-6AB4-BB62-42C646389C66}"/>
              </a:ext>
            </a:extLst>
          </p:cNvPr>
          <p:cNvSpPr/>
          <p:nvPr/>
        </p:nvSpPr>
        <p:spPr>
          <a:xfrm>
            <a:off x="7124700" y="1803670"/>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latin typeface="Corbel"/>
              <a:cs typeface="Corbel"/>
            </a:endParaRPr>
          </a:p>
          <a:p>
            <a:pPr algn="ctr"/>
            <a:r>
              <a:rPr lang="en-US" sz="1800" dirty="0">
                <a:latin typeface="Corbel"/>
                <a:cs typeface="Corbel"/>
              </a:rPr>
              <a:t>Select</a:t>
            </a:r>
            <a:r>
              <a:rPr lang="en-US" sz="1800" spc="-30" dirty="0">
                <a:latin typeface="Corbel"/>
                <a:cs typeface="Corbel"/>
              </a:rPr>
              <a:t> </a:t>
            </a:r>
            <a:r>
              <a:rPr lang="en-US" sz="1800" dirty="0">
                <a:latin typeface="Corbel"/>
                <a:cs typeface="Corbel"/>
              </a:rPr>
              <a:t>Product</a:t>
            </a:r>
            <a:r>
              <a:rPr lang="en-US" sz="1800" spc="15" dirty="0">
                <a:latin typeface="Corbel"/>
                <a:cs typeface="Corbel"/>
              </a:rPr>
              <a:t> </a:t>
            </a:r>
            <a:r>
              <a:rPr lang="en-US" sz="1800" dirty="0">
                <a:latin typeface="Corbel"/>
                <a:cs typeface="Corbel"/>
              </a:rPr>
              <a:t>&amp;</a:t>
            </a:r>
            <a:r>
              <a:rPr lang="en-US" sz="1800" spc="-60" dirty="0">
                <a:latin typeface="Corbel"/>
                <a:cs typeface="Corbel"/>
              </a:rPr>
              <a:t> </a:t>
            </a:r>
            <a:r>
              <a:rPr lang="en-US" sz="1800" spc="-10" dirty="0">
                <a:latin typeface="Corbel"/>
                <a:cs typeface="Corbel"/>
              </a:rPr>
              <a:t>Pricing</a:t>
            </a:r>
            <a:endParaRPr lang="en-US" sz="1800" dirty="0">
              <a:latin typeface="Corbel"/>
              <a:cs typeface="Corbel"/>
            </a:endParaRPr>
          </a:p>
          <a:p>
            <a:pPr algn="ctr"/>
            <a:endParaRPr lang="en-US" dirty="0"/>
          </a:p>
        </p:txBody>
      </p:sp>
      <p:sp>
        <p:nvSpPr>
          <p:cNvPr id="17" name="Rectangle: Rounded Corners 16">
            <a:extLst>
              <a:ext uri="{FF2B5EF4-FFF2-40B4-BE49-F238E27FC236}">
                <a16:creationId xmlns:a16="http://schemas.microsoft.com/office/drawing/2014/main" id="{764D532F-5640-FBE2-055B-1EC1C0D50BAE}"/>
              </a:ext>
            </a:extLst>
          </p:cNvPr>
          <p:cNvSpPr/>
          <p:nvPr/>
        </p:nvSpPr>
        <p:spPr>
          <a:xfrm>
            <a:off x="5181600" y="1752600"/>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spc="-10" dirty="0">
              <a:latin typeface="Corbel"/>
              <a:cs typeface="Corbel"/>
            </a:endParaRPr>
          </a:p>
          <a:p>
            <a:pPr algn="ctr"/>
            <a:r>
              <a:rPr lang="en-US" sz="1800" spc="-10" dirty="0">
                <a:latin typeface="Corbel"/>
                <a:cs typeface="Corbel"/>
              </a:rPr>
              <a:t>Review</a:t>
            </a:r>
            <a:r>
              <a:rPr lang="en-US" sz="1800" spc="-55" dirty="0">
                <a:latin typeface="Corbel"/>
                <a:cs typeface="Corbel"/>
              </a:rPr>
              <a:t> </a:t>
            </a:r>
            <a:r>
              <a:rPr lang="en-US" sz="1800" spc="-20" dirty="0">
                <a:latin typeface="Corbel"/>
                <a:cs typeface="Corbel"/>
              </a:rPr>
              <a:t>URLA</a:t>
            </a:r>
            <a:endParaRPr lang="en-US" sz="1800" dirty="0">
              <a:latin typeface="Corbel"/>
              <a:cs typeface="Corbel"/>
            </a:endParaRPr>
          </a:p>
          <a:p>
            <a:pPr algn="ctr"/>
            <a:endParaRPr lang="en-US" dirty="0"/>
          </a:p>
        </p:txBody>
      </p:sp>
      <p:sp>
        <p:nvSpPr>
          <p:cNvPr id="20" name="Rectangle: Rounded Corners 19">
            <a:extLst>
              <a:ext uri="{FF2B5EF4-FFF2-40B4-BE49-F238E27FC236}">
                <a16:creationId xmlns:a16="http://schemas.microsoft.com/office/drawing/2014/main" id="{77B4CC52-A957-1631-69C8-6F7AB565E6ED}"/>
              </a:ext>
            </a:extLst>
          </p:cNvPr>
          <p:cNvSpPr/>
          <p:nvPr/>
        </p:nvSpPr>
        <p:spPr>
          <a:xfrm>
            <a:off x="9135083" y="3852053"/>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a:cs typeface="Corbel"/>
              </a:rPr>
              <a:t>Order</a:t>
            </a:r>
            <a:r>
              <a:rPr lang="en-US" sz="1800" spc="-65" dirty="0">
                <a:latin typeface="Corbel"/>
                <a:cs typeface="Corbel"/>
              </a:rPr>
              <a:t> </a:t>
            </a:r>
            <a:r>
              <a:rPr lang="en-US" sz="1800" spc="-10" dirty="0">
                <a:latin typeface="Corbel"/>
                <a:cs typeface="Corbel"/>
              </a:rPr>
              <a:t>Credit</a:t>
            </a:r>
            <a:endParaRPr lang="en-US" sz="1800" dirty="0">
              <a:latin typeface="Corbel"/>
              <a:cs typeface="Corbel"/>
            </a:endParaRPr>
          </a:p>
          <a:p>
            <a:pPr algn="ctr"/>
            <a:endParaRPr lang="en-US" b="1" dirty="0"/>
          </a:p>
        </p:txBody>
      </p:sp>
      <p:sp>
        <p:nvSpPr>
          <p:cNvPr id="21" name="Rectangle: Rounded Corners 20">
            <a:extLst>
              <a:ext uri="{FF2B5EF4-FFF2-40B4-BE49-F238E27FC236}">
                <a16:creationId xmlns:a16="http://schemas.microsoft.com/office/drawing/2014/main" id="{10C61C6D-4E0C-EB17-F4D3-0DBEAF0A4983}"/>
              </a:ext>
            </a:extLst>
          </p:cNvPr>
          <p:cNvSpPr/>
          <p:nvPr/>
        </p:nvSpPr>
        <p:spPr>
          <a:xfrm>
            <a:off x="3238500" y="3868266"/>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25" dirty="0">
              <a:latin typeface="Corbel"/>
              <a:cs typeface="Corbel"/>
            </a:endParaRPr>
          </a:p>
          <a:p>
            <a:pPr algn="ctr"/>
            <a:r>
              <a:rPr lang="en-US" sz="1600" spc="-25" dirty="0">
                <a:latin typeface="Corbel"/>
                <a:cs typeface="Corbel"/>
              </a:rPr>
              <a:t>Upload Submission Package </a:t>
            </a:r>
            <a:endParaRPr lang="en-US" sz="1600" dirty="0">
              <a:latin typeface="Corbel"/>
              <a:cs typeface="Corbel"/>
            </a:endParaRPr>
          </a:p>
          <a:p>
            <a:pPr algn="ctr"/>
            <a:endParaRPr lang="en-US" b="1" dirty="0"/>
          </a:p>
        </p:txBody>
      </p:sp>
      <p:sp>
        <p:nvSpPr>
          <p:cNvPr id="22" name="Rectangle: Rounded Corners 21">
            <a:extLst>
              <a:ext uri="{FF2B5EF4-FFF2-40B4-BE49-F238E27FC236}">
                <a16:creationId xmlns:a16="http://schemas.microsoft.com/office/drawing/2014/main" id="{D3372C92-BE0B-6B02-16D2-32DFDE43E07B}"/>
              </a:ext>
            </a:extLst>
          </p:cNvPr>
          <p:cNvSpPr/>
          <p:nvPr/>
        </p:nvSpPr>
        <p:spPr>
          <a:xfrm>
            <a:off x="5136193" y="3884820"/>
            <a:ext cx="1371600" cy="14478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spc="-25" dirty="0">
              <a:latin typeface="Corbel"/>
              <a:cs typeface="Corbel"/>
            </a:endParaRPr>
          </a:p>
          <a:p>
            <a:pPr algn="ctr"/>
            <a:r>
              <a:rPr lang="en-US" sz="1800" spc="-25" dirty="0">
                <a:solidFill>
                  <a:srgbClr val="0070C0"/>
                </a:solidFill>
                <a:latin typeface="Corbel"/>
                <a:cs typeface="Corbel"/>
              </a:rPr>
              <a:t>Request Disclosures</a:t>
            </a:r>
          </a:p>
          <a:p>
            <a:pPr algn="ctr"/>
            <a:endParaRPr lang="en-US" b="1" dirty="0"/>
          </a:p>
        </p:txBody>
      </p:sp>
      <p:sp>
        <p:nvSpPr>
          <p:cNvPr id="23" name="Rectangle: Rounded Corners 22">
            <a:extLst>
              <a:ext uri="{FF2B5EF4-FFF2-40B4-BE49-F238E27FC236}">
                <a16:creationId xmlns:a16="http://schemas.microsoft.com/office/drawing/2014/main" id="{1047C06B-7466-A834-7C17-544B34F1FB70}"/>
              </a:ext>
            </a:extLst>
          </p:cNvPr>
          <p:cNvSpPr/>
          <p:nvPr/>
        </p:nvSpPr>
        <p:spPr>
          <a:xfrm>
            <a:off x="7038768" y="3852053"/>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a:cs typeface="Corbel"/>
              </a:rPr>
              <a:t>Order</a:t>
            </a:r>
            <a:r>
              <a:rPr lang="en-US" sz="1800" spc="-65" dirty="0">
                <a:latin typeface="Corbel"/>
                <a:cs typeface="Corbel"/>
              </a:rPr>
              <a:t> </a:t>
            </a:r>
            <a:r>
              <a:rPr lang="en-US" sz="1800" spc="-25" dirty="0">
                <a:latin typeface="Corbel"/>
                <a:cs typeface="Corbel"/>
              </a:rPr>
              <a:t>AUS</a:t>
            </a:r>
          </a:p>
          <a:p>
            <a:pPr algn="ctr"/>
            <a:endParaRPr lang="en-US" b="1" dirty="0"/>
          </a:p>
        </p:txBody>
      </p:sp>
      <p:sp>
        <p:nvSpPr>
          <p:cNvPr id="24" name="Arrow: Right 23">
            <a:extLst>
              <a:ext uri="{FF2B5EF4-FFF2-40B4-BE49-F238E27FC236}">
                <a16:creationId xmlns:a16="http://schemas.microsoft.com/office/drawing/2014/main" id="{11004646-81FF-2F3A-CF9E-5488A2B3122D}"/>
              </a:ext>
            </a:extLst>
          </p:cNvPr>
          <p:cNvSpPr/>
          <p:nvPr/>
        </p:nvSpPr>
        <p:spPr>
          <a:xfrm rot="5400000">
            <a:off x="9641731" y="3311813"/>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0863619-0787-7572-FD00-4E3F5D94DEEC}"/>
              </a:ext>
            </a:extLst>
          </p:cNvPr>
          <p:cNvSpPr/>
          <p:nvPr/>
        </p:nvSpPr>
        <p:spPr>
          <a:xfrm>
            <a:off x="4750340" y="2292485"/>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C5E989DB-E8CC-3183-4043-E34233D0BFE0}"/>
              </a:ext>
            </a:extLst>
          </p:cNvPr>
          <p:cNvSpPr/>
          <p:nvPr/>
        </p:nvSpPr>
        <p:spPr>
          <a:xfrm rot="10800000">
            <a:off x="4673732" y="4326049"/>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510A642F-D8E8-D7C3-AC03-5CFD9FBBE2D6}"/>
              </a:ext>
            </a:extLst>
          </p:cNvPr>
          <p:cNvSpPr/>
          <p:nvPr/>
        </p:nvSpPr>
        <p:spPr>
          <a:xfrm rot="10800000">
            <a:off x="6609130" y="4340868"/>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E40862E2-0F6B-DDA6-72DB-593EA52BAB0E}"/>
              </a:ext>
            </a:extLst>
          </p:cNvPr>
          <p:cNvSpPr/>
          <p:nvPr/>
        </p:nvSpPr>
        <p:spPr>
          <a:xfrm rot="10800000">
            <a:off x="8591142" y="4340868"/>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EED05ADB-9438-339B-1F32-D7C7E88D99C3}"/>
              </a:ext>
            </a:extLst>
          </p:cNvPr>
          <p:cNvSpPr/>
          <p:nvPr/>
        </p:nvSpPr>
        <p:spPr>
          <a:xfrm>
            <a:off x="8707876" y="2241415"/>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A33ABC8C-E1D3-24D6-E26E-B4ABE12E7E94}"/>
              </a:ext>
            </a:extLst>
          </p:cNvPr>
          <p:cNvSpPr/>
          <p:nvPr/>
        </p:nvSpPr>
        <p:spPr>
          <a:xfrm>
            <a:off x="6659798" y="2273030"/>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11BD6D14-54A2-7ACA-CCEF-5EB459150947}"/>
              </a:ext>
            </a:extLst>
          </p:cNvPr>
          <p:cNvSpPr/>
          <p:nvPr/>
        </p:nvSpPr>
        <p:spPr>
          <a:xfrm>
            <a:off x="2774409" y="2302213"/>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3BBC6B35-E63A-474F-6BE1-72493F6556F9}"/>
              </a:ext>
            </a:extLst>
          </p:cNvPr>
          <p:cNvSpPr/>
          <p:nvPr/>
        </p:nvSpPr>
        <p:spPr>
          <a:xfrm>
            <a:off x="1291724" y="3868266"/>
            <a:ext cx="1371600" cy="14478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25" dirty="0">
              <a:solidFill>
                <a:srgbClr val="0070C0"/>
              </a:solidFill>
              <a:latin typeface="Corbel"/>
              <a:cs typeface="Corbel"/>
            </a:endParaRPr>
          </a:p>
          <a:p>
            <a:pPr algn="ctr"/>
            <a:r>
              <a:rPr lang="en-US" sz="1600" spc="-25" dirty="0">
                <a:solidFill>
                  <a:srgbClr val="0070C0"/>
                </a:solidFill>
                <a:latin typeface="Corbel"/>
                <a:cs typeface="Corbel"/>
              </a:rPr>
              <a:t>Submit Loan</a:t>
            </a:r>
            <a:endParaRPr lang="en-US" sz="1600" dirty="0">
              <a:solidFill>
                <a:srgbClr val="0070C0"/>
              </a:solidFill>
              <a:latin typeface="Corbel"/>
              <a:cs typeface="Corbel"/>
            </a:endParaRPr>
          </a:p>
          <a:p>
            <a:pPr algn="ctr"/>
            <a:endParaRPr lang="en-US" b="1" dirty="0"/>
          </a:p>
        </p:txBody>
      </p:sp>
      <p:sp>
        <p:nvSpPr>
          <p:cNvPr id="33" name="Arrow: Right 32">
            <a:extLst>
              <a:ext uri="{FF2B5EF4-FFF2-40B4-BE49-F238E27FC236}">
                <a16:creationId xmlns:a16="http://schemas.microsoft.com/office/drawing/2014/main" id="{BDC4C572-4265-8627-AFEA-E181F8BEAD61}"/>
              </a:ext>
            </a:extLst>
          </p:cNvPr>
          <p:cNvSpPr/>
          <p:nvPr/>
        </p:nvSpPr>
        <p:spPr>
          <a:xfrm rot="10800000">
            <a:off x="2783319" y="4340869"/>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7 Points 8">
            <a:extLst>
              <a:ext uri="{FF2B5EF4-FFF2-40B4-BE49-F238E27FC236}">
                <a16:creationId xmlns:a16="http://schemas.microsoft.com/office/drawing/2014/main" id="{1510B211-B7FB-5067-C96D-78C115DC1316}"/>
              </a:ext>
            </a:extLst>
          </p:cNvPr>
          <p:cNvSpPr/>
          <p:nvPr/>
        </p:nvSpPr>
        <p:spPr>
          <a:xfrm>
            <a:off x="4805659" y="5553356"/>
            <a:ext cx="2126106" cy="1213935"/>
          </a:xfrm>
          <a:prstGeom prst="star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a:p>
            <a:pPr algn="ctr"/>
            <a:endParaRPr lang="en-US" sz="1400" dirty="0">
              <a:solidFill>
                <a:srgbClr val="0070C0"/>
              </a:solidFill>
            </a:endParaRPr>
          </a:p>
          <a:p>
            <a:pPr algn="ctr"/>
            <a:r>
              <a:rPr lang="en-US" sz="1400" dirty="0">
                <a:solidFill>
                  <a:srgbClr val="0070C0"/>
                </a:solidFill>
              </a:rPr>
              <a:t>Assisted by Disclosure Desk</a:t>
            </a:r>
          </a:p>
          <a:p>
            <a:pPr algn="ctr"/>
            <a:endParaRPr lang="en-US" b="1" dirty="0"/>
          </a:p>
        </p:txBody>
      </p:sp>
      <p:sp>
        <p:nvSpPr>
          <p:cNvPr id="11" name="Star: 7 Points 10">
            <a:extLst>
              <a:ext uri="{FF2B5EF4-FFF2-40B4-BE49-F238E27FC236}">
                <a16:creationId xmlns:a16="http://schemas.microsoft.com/office/drawing/2014/main" id="{2CBE660C-F288-16EB-39E1-6B35EEE1967B}"/>
              </a:ext>
            </a:extLst>
          </p:cNvPr>
          <p:cNvSpPr/>
          <p:nvPr/>
        </p:nvSpPr>
        <p:spPr>
          <a:xfrm>
            <a:off x="914471" y="5541806"/>
            <a:ext cx="2126106" cy="1213935"/>
          </a:xfrm>
          <a:prstGeom prst="star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a:p>
            <a:pPr algn="ctr"/>
            <a:r>
              <a:rPr lang="en-US" sz="1400" dirty="0">
                <a:solidFill>
                  <a:srgbClr val="0070C0"/>
                </a:solidFill>
              </a:rPr>
              <a:t>Assisted by Set-Up Desk </a:t>
            </a:r>
          </a:p>
          <a:p>
            <a:pPr algn="ctr"/>
            <a:endParaRPr lang="en-US" b="1" dirty="0"/>
          </a:p>
        </p:txBody>
      </p:sp>
      <p:cxnSp>
        <p:nvCxnSpPr>
          <p:cNvPr id="18" name="Straight Connector 17">
            <a:extLst>
              <a:ext uri="{FF2B5EF4-FFF2-40B4-BE49-F238E27FC236}">
                <a16:creationId xmlns:a16="http://schemas.microsoft.com/office/drawing/2014/main" id="{1259055F-BFA9-2B51-FEB9-BB252E3ACBEF}"/>
              </a:ext>
            </a:extLst>
          </p:cNvPr>
          <p:cNvCxnSpPr>
            <a:stCxn id="32" idx="2"/>
            <a:endCxn id="11" idx="6"/>
          </p:cNvCxnSpPr>
          <p:nvPr/>
        </p:nvCxnSpPr>
        <p:spPr>
          <a:xfrm>
            <a:off x="1977524" y="5316066"/>
            <a:ext cx="0" cy="225740"/>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D1690B-9217-1E3F-3568-CDBAB47A2575}"/>
              </a:ext>
            </a:extLst>
          </p:cNvPr>
          <p:cNvCxnSpPr/>
          <p:nvPr/>
        </p:nvCxnSpPr>
        <p:spPr>
          <a:xfrm>
            <a:off x="5867400" y="5332620"/>
            <a:ext cx="0" cy="225740"/>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53767" y="1533144"/>
            <a:ext cx="9540240" cy="4551045"/>
            <a:chOff x="1953767" y="1533144"/>
            <a:chExt cx="9540240" cy="4551045"/>
          </a:xfrm>
        </p:grpSpPr>
        <p:pic>
          <p:nvPicPr>
            <p:cNvPr id="3" name="object 3"/>
            <p:cNvPicPr/>
            <p:nvPr/>
          </p:nvPicPr>
          <p:blipFill>
            <a:blip r:embed="rId2" cstate="print"/>
            <a:stretch>
              <a:fillRect/>
            </a:stretch>
          </p:blipFill>
          <p:spPr>
            <a:xfrm>
              <a:off x="1953767" y="1533144"/>
              <a:ext cx="9540240" cy="4550663"/>
            </a:xfrm>
            <a:prstGeom prst="rect">
              <a:avLst/>
            </a:prstGeom>
          </p:spPr>
        </p:pic>
        <p:pic>
          <p:nvPicPr>
            <p:cNvPr id="4" name="object 4"/>
            <p:cNvPicPr/>
            <p:nvPr/>
          </p:nvPicPr>
          <p:blipFill>
            <a:blip r:embed="rId3" cstate="print"/>
            <a:stretch>
              <a:fillRect/>
            </a:stretch>
          </p:blipFill>
          <p:spPr>
            <a:xfrm>
              <a:off x="2151888" y="1731264"/>
              <a:ext cx="8948927" cy="3959351"/>
            </a:xfrm>
            <a:prstGeom prst="rect">
              <a:avLst/>
            </a:prstGeom>
          </p:spPr>
        </p:pic>
        <p:sp>
          <p:nvSpPr>
            <p:cNvPr id="5" name="object 5"/>
            <p:cNvSpPr/>
            <p:nvPr/>
          </p:nvSpPr>
          <p:spPr>
            <a:xfrm>
              <a:off x="4064507" y="3314700"/>
              <a:ext cx="7038340" cy="2423160"/>
            </a:xfrm>
            <a:custGeom>
              <a:avLst/>
              <a:gdLst/>
              <a:ahLst/>
              <a:cxnLst/>
              <a:rect l="l" t="t" r="r" b="b"/>
              <a:pathLst>
                <a:path w="7038340" h="2423160">
                  <a:moveTo>
                    <a:pt x="0" y="0"/>
                  </a:moveTo>
                  <a:lnTo>
                    <a:pt x="2350008" y="0"/>
                  </a:lnTo>
                  <a:lnTo>
                    <a:pt x="2350008" y="204215"/>
                  </a:lnTo>
                  <a:lnTo>
                    <a:pt x="0" y="204215"/>
                  </a:lnTo>
                  <a:lnTo>
                    <a:pt x="0" y="0"/>
                  </a:lnTo>
                  <a:close/>
                </a:path>
                <a:path w="7038340" h="2423160">
                  <a:moveTo>
                    <a:pt x="6108192" y="2188464"/>
                  </a:moveTo>
                  <a:lnTo>
                    <a:pt x="7037832" y="2188464"/>
                  </a:lnTo>
                  <a:lnTo>
                    <a:pt x="7037832" y="2423160"/>
                  </a:lnTo>
                  <a:lnTo>
                    <a:pt x="6108192" y="2423160"/>
                  </a:lnTo>
                  <a:lnTo>
                    <a:pt x="6108192" y="2188464"/>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314771" y="1035997"/>
            <a:ext cx="8280400" cy="451484"/>
          </a:xfrm>
          <a:prstGeom prst="rect">
            <a:avLst/>
          </a:prstGeom>
        </p:spPr>
        <p:txBody>
          <a:bodyPr vert="horz" wrap="square" lIns="0" tIns="11430" rIns="0" bIns="0" rtlCol="0">
            <a:spAutoFit/>
          </a:bodyPr>
          <a:lstStyle/>
          <a:p>
            <a:pPr marL="12700">
              <a:lnSpc>
                <a:spcPct val="100000"/>
              </a:lnSpc>
              <a:spcBef>
                <a:spcPts val="90"/>
              </a:spcBef>
            </a:pPr>
            <a:r>
              <a:rPr sz="1400" spc="-50" dirty="0">
                <a:latin typeface="Corbel"/>
                <a:cs typeface="Corbel"/>
              </a:rPr>
              <a:t>To</a:t>
            </a:r>
            <a:r>
              <a:rPr sz="1400" spc="-25" dirty="0">
                <a:latin typeface="Corbel"/>
                <a:cs typeface="Corbel"/>
              </a:rPr>
              <a:t> </a:t>
            </a:r>
            <a:r>
              <a:rPr sz="1400" dirty="0">
                <a:latin typeface="Corbel"/>
                <a:cs typeface="Corbel"/>
              </a:rPr>
              <a:t>order</a:t>
            </a:r>
            <a:r>
              <a:rPr sz="1400" spc="-50" dirty="0">
                <a:latin typeface="Corbel"/>
                <a:cs typeface="Corbel"/>
              </a:rPr>
              <a:t> </a:t>
            </a:r>
            <a:r>
              <a:rPr sz="1400" dirty="0">
                <a:latin typeface="Corbel"/>
                <a:cs typeface="Corbel"/>
              </a:rPr>
              <a:t>Freddie</a:t>
            </a:r>
            <a:r>
              <a:rPr sz="1400" spc="5" dirty="0">
                <a:latin typeface="Corbel"/>
                <a:cs typeface="Corbel"/>
              </a:rPr>
              <a:t> </a:t>
            </a:r>
            <a:r>
              <a:rPr sz="1400" dirty="0">
                <a:latin typeface="Corbel"/>
                <a:cs typeface="Corbel"/>
              </a:rPr>
              <a:t>Mac</a:t>
            </a:r>
            <a:r>
              <a:rPr sz="1400" spc="-45" dirty="0">
                <a:latin typeface="Corbel"/>
                <a:cs typeface="Corbel"/>
              </a:rPr>
              <a:t> </a:t>
            </a:r>
            <a:r>
              <a:rPr sz="1400" dirty="0">
                <a:latin typeface="Corbel"/>
                <a:cs typeface="Corbel"/>
              </a:rPr>
              <a:t>Loan</a:t>
            </a:r>
            <a:r>
              <a:rPr sz="1400" spc="-5" dirty="0">
                <a:latin typeface="Corbel"/>
                <a:cs typeface="Corbel"/>
              </a:rPr>
              <a:t> </a:t>
            </a:r>
            <a:r>
              <a:rPr sz="1400" spc="-10" dirty="0">
                <a:latin typeface="Corbel"/>
                <a:cs typeface="Corbel"/>
              </a:rPr>
              <a:t>Product</a:t>
            </a:r>
            <a:r>
              <a:rPr sz="1400" spc="-60" dirty="0">
                <a:latin typeface="Corbel"/>
                <a:cs typeface="Corbel"/>
              </a:rPr>
              <a:t> </a:t>
            </a:r>
            <a:r>
              <a:rPr sz="1400" dirty="0">
                <a:latin typeface="Corbel"/>
                <a:cs typeface="Corbel"/>
              </a:rPr>
              <a:t>Advisor click</a:t>
            </a:r>
            <a:r>
              <a:rPr sz="1400" spc="-5" dirty="0">
                <a:latin typeface="Corbel"/>
                <a:cs typeface="Corbel"/>
              </a:rPr>
              <a:t> </a:t>
            </a:r>
            <a:r>
              <a:rPr sz="1400" b="1" dirty="0">
                <a:latin typeface="Corbel"/>
                <a:cs typeface="Corbel"/>
              </a:rPr>
              <a:t>Order</a:t>
            </a:r>
            <a:r>
              <a:rPr sz="1400" b="1" spc="-30" dirty="0">
                <a:latin typeface="Corbel"/>
                <a:cs typeface="Corbel"/>
              </a:rPr>
              <a:t> </a:t>
            </a:r>
            <a:r>
              <a:rPr sz="1400" b="1" spc="-25" dirty="0">
                <a:latin typeface="Corbel"/>
                <a:cs typeface="Corbel"/>
              </a:rPr>
              <a:t>LPA</a:t>
            </a:r>
            <a:r>
              <a:rPr sz="1400" spc="-25" dirty="0">
                <a:latin typeface="Corbel"/>
                <a:cs typeface="Corbel"/>
              </a:rPr>
              <a:t>. </a:t>
            </a:r>
            <a:r>
              <a:rPr sz="1400" b="1" spc="-10" dirty="0">
                <a:latin typeface="Corbel"/>
                <a:cs typeface="Corbel"/>
              </a:rPr>
              <a:t>Property</a:t>
            </a:r>
            <a:r>
              <a:rPr sz="1400" b="1" spc="-70" dirty="0">
                <a:latin typeface="Corbel"/>
                <a:cs typeface="Corbel"/>
              </a:rPr>
              <a:t> </a:t>
            </a:r>
            <a:r>
              <a:rPr sz="1400" b="1" spc="-20" dirty="0">
                <a:latin typeface="Corbel"/>
                <a:cs typeface="Corbel"/>
              </a:rPr>
              <a:t>Type</a:t>
            </a:r>
            <a:r>
              <a:rPr sz="1400" b="1" spc="-35" dirty="0">
                <a:latin typeface="Corbel"/>
                <a:cs typeface="Corbel"/>
              </a:rPr>
              <a:t> </a:t>
            </a:r>
            <a:r>
              <a:rPr sz="1400" dirty="0">
                <a:latin typeface="Corbel"/>
                <a:cs typeface="Corbel"/>
              </a:rPr>
              <a:t>is</a:t>
            </a:r>
            <a:r>
              <a:rPr sz="1400" spc="-25" dirty="0">
                <a:latin typeface="Corbel"/>
                <a:cs typeface="Corbel"/>
              </a:rPr>
              <a:t> </a:t>
            </a:r>
            <a:r>
              <a:rPr sz="1400" dirty="0">
                <a:latin typeface="Corbel"/>
                <a:cs typeface="Corbel"/>
              </a:rPr>
              <a:t>a</a:t>
            </a:r>
            <a:r>
              <a:rPr sz="1400" spc="-45" dirty="0">
                <a:latin typeface="Corbel"/>
                <a:cs typeface="Corbel"/>
              </a:rPr>
              <a:t> </a:t>
            </a:r>
            <a:r>
              <a:rPr sz="1400" dirty="0">
                <a:latin typeface="Corbel"/>
                <a:cs typeface="Corbel"/>
              </a:rPr>
              <a:t>required</a:t>
            </a:r>
            <a:r>
              <a:rPr sz="1400" spc="25" dirty="0">
                <a:latin typeface="Corbel"/>
                <a:cs typeface="Corbel"/>
              </a:rPr>
              <a:t> </a:t>
            </a:r>
            <a:r>
              <a:rPr sz="1400" dirty="0">
                <a:latin typeface="Corbel"/>
                <a:cs typeface="Corbel"/>
              </a:rPr>
              <a:t>field,</a:t>
            </a:r>
            <a:r>
              <a:rPr sz="1400" spc="-5" dirty="0">
                <a:latin typeface="Corbel"/>
                <a:cs typeface="Corbel"/>
              </a:rPr>
              <a:t> </a:t>
            </a:r>
            <a:r>
              <a:rPr sz="1400" dirty="0">
                <a:latin typeface="Corbel"/>
                <a:cs typeface="Corbel"/>
              </a:rPr>
              <a:t>enter</a:t>
            </a:r>
            <a:r>
              <a:rPr sz="1400" spc="-25" dirty="0">
                <a:latin typeface="Corbel"/>
                <a:cs typeface="Corbel"/>
              </a:rPr>
              <a:t> </a:t>
            </a:r>
            <a:r>
              <a:rPr sz="1400" dirty="0">
                <a:latin typeface="Corbel"/>
                <a:cs typeface="Corbel"/>
              </a:rPr>
              <a:t>if</a:t>
            </a:r>
            <a:r>
              <a:rPr sz="1400" spc="-20" dirty="0">
                <a:latin typeface="Corbel"/>
                <a:cs typeface="Corbel"/>
              </a:rPr>
              <a:t> </a:t>
            </a:r>
            <a:r>
              <a:rPr sz="1400" spc="-10" dirty="0">
                <a:latin typeface="Corbel"/>
                <a:cs typeface="Corbel"/>
              </a:rPr>
              <a:t>blank.</a:t>
            </a:r>
            <a:r>
              <a:rPr sz="1400" spc="-60" dirty="0">
                <a:latin typeface="Corbel"/>
                <a:cs typeface="Corbel"/>
              </a:rPr>
              <a:t> </a:t>
            </a:r>
            <a:r>
              <a:rPr sz="1400" spc="-10" dirty="0">
                <a:latin typeface="Corbel"/>
                <a:cs typeface="Corbel"/>
              </a:rPr>
              <a:t>Click</a:t>
            </a:r>
            <a:endParaRPr sz="1400">
              <a:latin typeface="Corbel"/>
              <a:cs typeface="Corbel"/>
            </a:endParaRPr>
          </a:p>
          <a:p>
            <a:pPr marL="12700">
              <a:lnSpc>
                <a:spcPct val="100000"/>
              </a:lnSpc>
            </a:pPr>
            <a:r>
              <a:rPr sz="1400" b="1" dirty="0">
                <a:latin typeface="Corbel"/>
                <a:cs typeface="Corbel"/>
              </a:rPr>
              <a:t>Order</a:t>
            </a:r>
            <a:r>
              <a:rPr sz="1400" b="1" spc="-45" dirty="0">
                <a:latin typeface="Corbel"/>
                <a:cs typeface="Corbel"/>
              </a:rPr>
              <a:t> LPA</a:t>
            </a:r>
            <a:r>
              <a:rPr sz="1400" b="1" spc="-30" dirty="0">
                <a:latin typeface="Corbel"/>
                <a:cs typeface="Corbel"/>
              </a:rPr>
              <a:t> </a:t>
            </a:r>
            <a:r>
              <a:rPr sz="1400" b="1" spc="-10" dirty="0">
                <a:latin typeface="Corbel"/>
                <a:cs typeface="Corbel"/>
              </a:rPr>
              <a:t>Underwriting</a:t>
            </a:r>
            <a:r>
              <a:rPr sz="1400" b="1" spc="35" dirty="0">
                <a:latin typeface="Corbel"/>
                <a:cs typeface="Corbel"/>
              </a:rPr>
              <a:t> </a:t>
            </a:r>
            <a:r>
              <a:rPr sz="1400" dirty="0">
                <a:latin typeface="Corbel"/>
                <a:cs typeface="Corbel"/>
              </a:rPr>
              <a:t>for</a:t>
            </a:r>
            <a:r>
              <a:rPr sz="1400" spc="-10" dirty="0">
                <a:latin typeface="Corbel"/>
                <a:cs typeface="Corbel"/>
              </a:rPr>
              <a:t> results.</a:t>
            </a:r>
            <a:endParaRPr sz="1400">
              <a:latin typeface="Corbel"/>
              <a:cs typeface="Corbel"/>
            </a:endParaRPr>
          </a:p>
        </p:txBody>
      </p:sp>
      <p:sp>
        <p:nvSpPr>
          <p:cNvPr id="7" name="object 7"/>
          <p:cNvSpPr txBox="1">
            <a:spLocks noGrp="1"/>
          </p:cNvSpPr>
          <p:nvPr>
            <p:ph type="title"/>
          </p:nvPr>
        </p:nvSpPr>
        <p:spPr>
          <a:prstGeom prst="rect">
            <a:avLst/>
          </a:prstGeom>
        </p:spPr>
        <p:txBody>
          <a:bodyPr vert="horz" wrap="square" lIns="0" tIns="102674" rIns="0" bIns="0" rtlCol="0">
            <a:spAutoFit/>
          </a:bodyPr>
          <a:lstStyle/>
          <a:p>
            <a:pPr marL="1284605">
              <a:lnSpc>
                <a:spcPct val="100000"/>
              </a:lnSpc>
              <a:spcBef>
                <a:spcPts val="100"/>
              </a:spcBef>
            </a:pPr>
            <a:r>
              <a:rPr spc="-10" dirty="0"/>
              <a:t>Ordering</a:t>
            </a:r>
            <a:r>
              <a:rPr spc="-70" dirty="0"/>
              <a:t> </a:t>
            </a:r>
            <a:r>
              <a:rPr dirty="0"/>
              <a:t>AUS</a:t>
            </a:r>
            <a:r>
              <a:rPr spc="-30" dirty="0"/>
              <a:t> </a:t>
            </a:r>
            <a:r>
              <a:rPr spc="-10" dirty="0"/>
              <a:t>Continued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7E1-A48C-58C7-1F3B-D3A49F457D90}"/>
              </a:ext>
            </a:extLst>
          </p:cNvPr>
          <p:cNvSpPr>
            <a:spLocks noGrp="1"/>
          </p:cNvSpPr>
          <p:nvPr>
            <p:ph type="title"/>
          </p:nvPr>
        </p:nvSpPr>
        <p:spPr>
          <a:xfrm>
            <a:off x="3910073" y="452264"/>
            <a:ext cx="4728415" cy="276999"/>
          </a:xfrm>
        </p:spPr>
        <p:txBody>
          <a:bodyPr/>
          <a:lstStyle/>
          <a:p>
            <a:pPr algn="ctr"/>
            <a:r>
              <a:rPr lang="en-US" dirty="0"/>
              <a:t>Requesting for Disclosures</a:t>
            </a:r>
          </a:p>
        </p:txBody>
      </p:sp>
      <p:sp>
        <p:nvSpPr>
          <p:cNvPr id="3" name="Text Placeholder 2">
            <a:extLst>
              <a:ext uri="{FF2B5EF4-FFF2-40B4-BE49-F238E27FC236}">
                <a16:creationId xmlns:a16="http://schemas.microsoft.com/office/drawing/2014/main" id="{2020AC7C-F6E4-EEA5-A857-295CD1280812}"/>
              </a:ext>
            </a:extLst>
          </p:cNvPr>
          <p:cNvSpPr>
            <a:spLocks noGrp="1"/>
          </p:cNvSpPr>
          <p:nvPr>
            <p:ph type="body" idx="1"/>
          </p:nvPr>
        </p:nvSpPr>
        <p:spPr>
          <a:xfrm>
            <a:off x="609600" y="1577340"/>
            <a:ext cx="10972800" cy="3323987"/>
          </a:xfrm>
        </p:spPr>
        <p:txBody>
          <a:bodyPr/>
          <a:lstStyle/>
          <a:p>
            <a:r>
              <a:rPr lang="en-US" dirty="0"/>
              <a:t>To request for Disclosures, the following 4 items will need to be uploaded to the portal. Each item, needs to be uploaded to its respective folder under the </a:t>
            </a:r>
            <a:r>
              <a:rPr lang="en-US" b="1" dirty="0"/>
              <a:t>Documents</a:t>
            </a:r>
            <a:r>
              <a:rPr lang="en-US" dirty="0"/>
              <a:t> tab. </a:t>
            </a:r>
          </a:p>
          <a:p>
            <a:pPr marL="342900" indent="-342900">
              <a:buAutoNum type="arabicPeriod"/>
            </a:pPr>
            <a:endParaRPr lang="en-US" sz="1600" dirty="0"/>
          </a:p>
          <a:p>
            <a:pPr marL="342900" indent="-342900">
              <a:buAutoNum type="arabicPeriod"/>
            </a:pPr>
            <a:r>
              <a:rPr lang="en-US" sz="1600" dirty="0"/>
              <a:t>Loan Submission Sheet</a:t>
            </a:r>
          </a:p>
          <a:p>
            <a:pPr marL="342900" indent="-342900">
              <a:buAutoNum type="arabicPeriod"/>
            </a:pPr>
            <a:r>
              <a:rPr lang="en-US" sz="1600" dirty="0"/>
              <a:t>Master Settlement Statement</a:t>
            </a:r>
          </a:p>
          <a:p>
            <a:pPr marL="342900" indent="-342900">
              <a:buAutoNum type="arabicPeriod"/>
            </a:pPr>
            <a:r>
              <a:rPr lang="en-US" sz="1600" dirty="0"/>
              <a:t>Broker 1003</a:t>
            </a:r>
          </a:p>
          <a:p>
            <a:pPr marL="342900" indent="-342900">
              <a:buAutoNum type="arabicPeriod"/>
            </a:pPr>
            <a:r>
              <a:rPr lang="en-US" sz="1600" dirty="0"/>
              <a:t>Credit Report</a:t>
            </a:r>
          </a:p>
          <a:p>
            <a:pPr marL="342900" indent="-342900">
              <a:buAutoNum type="arabicPeriod"/>
            </a:pPr>
            <a:endParaRPr lang="en-US" sz="1600" dirty="0"/>
          </a:p>
          <a:p>
            <a:pPr marL="342900" indent="-342900">
              <a:buAutoNum type="arabicPeriod"/>
            </a:pPr>
            <a:endParaRPr lang="en-US" sz="1600" dirty="0"/>
          </a:p>
          <a:p>
            <a:r>
              <a:rPr lang="en-US" sz="1000" dirty="0"/>
              <a:t>** Please note, that file will not trigger for the Disclosure Desk, </a:t>
            </a:r>
          </a:p>
          <a:p>
            <a:r>
              <a:rPr lang="en-US" sz="1000" dirty="0"/>
              <a:t>until all 4 items have been provided. Disclosure Desk will</a:t>
            </a:r>
          </a:p>
          <a:p>
            <a:r>
              <a:rPr lang="en-US" sz="1000" dirty="0"/>
              <a:t>continue to keep file on Hold, until sufficient documents</a:t>
            </a:r>
          </a:p>
          <a:p>
            <a:r>
              <a:rPr lang="en-US" sz="1000" dirty="0"/>
              <a:t>are provided. A copy of the credit report will upload to file once</a:t>
            </a:r>
            <a:br>
              <a:rPr lang="en-US" sz="1000" dirty="0"/>
            </a:br>
            <a:r>
              <a:rPr lang="en-US" sz="1000" dirty="0"/>
              <a:t>it’s been successfully reissued/pulled.</a:t>
            </a:r>
            <a:endParaRPr lang="en-US" dirty="0"/>
          </a:p>
          <a:p>
            <a:endParaRPr lang="en-US" dirty="0"/>
          </a:p>
        </p:txBody>
      </p:sp>
      <p:pic>
        <p:nvPicPr>
          <p:cNvPr id="9" name="Picture 8">
            <a:extLst>
              <a:ext uri="{FF2B5EF4-FFF2-40B4-BE49-F238E27FC236}">
                <a16:creationId xmlns:a16="http://schemas.microsoft.com/office/drawing/2014/main" id="{F7FA08CB-2BAF-5A01-4D5C-E0046049A633}"/>
              </a:ext>
            </a:extLst>
          </p:cNvPr>
          <p:cNvPicPr>
            <a:picLocks noChangeAspect="1"/>
          </p:cNvPicPr>
          <p:nvPr/>
        </p:nvPicPr>
        <p:blipFill>
          <a:blip r:embed="rId2"/>
          <a:stretch>
            <a:fillRect/>
          </a:stretch>
        </p:blipFill>
        <p:spPr>
          <a:xfrm>
            <a:off x="3910073" y="2286000"/>
            <a:ext cx="7934546" cy="3447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457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1AF6-6E25-CCA7-706F-C2243EDEBA46}"/>
              </a:ext>
            </a:extLst>
          </p:cNvPr>
          <p:cNvSpPr>
            <a:spLocks noGrp="1"/>
          </p:cNvSpPr>
          <p:nvPr>
            <p:ph type="title"/>
          </p:nvPr>
        </p:nvSpPr>
        <p:spPr>
          <a:xfrm>
            <a:off x="3910073" y="452264"/>
            <a:ext cx="4728415" cy="276999"/>
          </a:xfrm>
        </p:spPr>
        <p:txBody>
          <a:bodyPr/>
          <a:lstStyle/>
          <a:p>
            <a:pPr algn="ctr"/>
            <a:r>
              <a:rPr lang="en-US" dirty="0"/>
              <a:t>Requesting for Disclosures Continued</a:t>
            </a:r>
          </a:p>
        </p:txBody>
      </p:sp>
      <p:sp>
        <p:nvSpPr>
          <p:cNvPr id="3" name="Text Placeholder 2">
            <a:extLst>
              <a:ext uri="{FF2B5EF4-FFF2-40B4-BE49-F238E27FC236}">
                <a16:creationId xmlns:a16="http://schemas.microsoft.com/office/drawing/2014/main" id="{8FC85216-21A9-3ABE-2904-D7EB3A02D300}"/>
              </a:ext>
            </a:extLst>
          </p:cNvPr>
          <p:cNvSpPr>
            <a:spLocks noGrp="1"/>
          </p:cNvSpPr>
          <p:nvPr>
            <p:ph type="body" idx="1"/>
          </p:nvPr>
        </p:nvSpPr>
        <p:spPr>
          <a:xfrm>
            <a:off x="609600" y="1051718"/>
            <a:ext cx="10972800" cy="830997"/>
          </a:xfrm>
        </p:spPr>
        <p:txBody>
          <a:bodyPr/>
          <a:lstStyle/>
          <a:p>
            <a:pPr algn="ctr"/>
            <a:r>
              <a:rPr lang="en-US" dirty="0"/>
              <a:t>If Master Settlement Statement is not available, you have the option to use our Smart Fees. If using Smart Fees, you will not need to upload a document to the </a:t>
            </a:r>
            <a:r>
              <a:rPr lang="en-US" b="1" dirty="0"/>
              <a:t>Title – Estimated Settlement Statement </a:t>
            </a:r>
            <a:r>
              <a:rPr lang="en-US" dirty="0"/>
              <a:t>folder.</a:t>
            </a:r>
          </a:p>
          <a:p>
            <a:pPr algn="ctr"/>
            <a:endParaRPr lang="en-US" dirty="0"/>
          </a:p>
        </p:txBody>
      </p:sp>
      <p:pic>
        <p:nvPicPr>
          <p:cNvPr id="7" name="Picture 6">
            <a:extLst>
              <a:ext uri="{FF2B5EF4-FFF2-40B4-BE49-F238E27FC236}">
                <a16:creationId xmlns:a16="http://schemas.microsoft.com/office/drawing/2014/main" id="{FB550A2B-7594-5041-F80B-7A98806807F9}"/>
              </a:ext>
            </a:extLst>
          </p:cNvPr>
          <p:cNvPicPr>
            <a:picLocks noChangeAspect="1"/>
          </p:cNvPicPr>
          <p:nvPr/>
        </p:nvPicPr>
        <p:blipFill>
          <a:blip r:embed="rId2"/>
          <a:stretch>
            <a:fillRect/>
          </a:stretch>
        </p:blipFill>
        <p:spPr>
          <a:xfrm>
            <a:off x="1826581" y="2408336"/>
            <a:ext cx="2279032" cy="380701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A2E135A-DFE2-2999-3623-AB1FE9198156}"/>
              </a:ext>
            </a:extLst>
          </p:cNvPr>
          <p:cNvSpPr txBox="1"/>
          <p:nvPr/>
        </p:nvSpPr>
        <p:spPr>
          <a:xfrm>
            <a:off x="747419" y="1863902"/>
            <a:ext cx="4437355" cy="461665"/>
          </a:xfrm>
          <a:prstGeom prst="rect">
            <a:avLst/>
          </a:prstGeom>
          <a:noFill/>
        </p:spPr>
        <p:txBody>
          <a:bodyPr wrap="square" rtlCol="0">
            <a:spAutoFit/>
          </a:bodyPr>
          <a:lstStyle/>
          <a:p>
            <a:pPr algn="ctr"/>
            <a:r>
              <a:rPr lang="en-US" sz="1200" dirty="0"/>
              <a:t>1. Once all items have been uploaded to their folders, click on the </a:t>
            </a:r>
            <a:r>
              <a:rPr lang="en-US" sz="1200" b="1" dirty="0"/>
              <a:t>Disclosures</a:t>
            </a:r>
            <a:r>
              <a:rPr lang="en-US" sz="1200" dirty="0"/>
              <a:t> tab, under </a:t>
            </a:r>
            <a:r>
              <a:rPr lang="en-US" sz="1200" b="1" dirty="0"/>
              <a:t>Loan Actions</a:t>
            </a:r>
            <a:r>
              <a:rPr lang="en-US" sz="1200" dirty="0"/>
              <a:t>.</a:t>
            </a:r>
          </a:p>
        </p:txBody>
      </p:sp>
      <p:sp>
        <p:nvSpPr>
          <p:cNvPr id="15" name="TextBox 14">
            <a:extLst>
              <a:ext uri="{FF2B5EF4-FFF2-40B4-BE49-F238E27FC236}">
                <a16:creationId xmlns:a16="http://schemas.microsoft.com/office/drawing/2014/main" id="{00312BEF-E16A-B389-6662-0A7B15B11F3D}"/>
              </a:ext>
            </a:extLst>
          </p:cNvPr>
          <p:cNvSpPr txBox="1"/>
          <p:nvPr/>
        </p:nvSpPr>
        <p:spPr>
          <a:xfrm>
            <a:off x="5069078" y="3029078"/>
            <a:ext cx="6513322" cy="276999"/>
          </a:xfrm>
          <a:prstGeom prst="rect">
            <a:avLst/>
          </a:prstGeom>
          <a:noFill/>
        </p:spPr>
        <p:txBody>
          <a:bodyPr wrap="none" rtlCol="0">
            <a:spAutoFit/>
          </a:bodyPr>
          <a:lstStyle/>
          <a:p>
            <a:r>
              <a:rPr lang="en-US" sz="1200" dirty="0"/>
              <a:t>2. Click on the </a:t>
            </a:r>
            <a:r>
              <a:rPr lang="en-US" sz="1200" b="1" dirty="0"/>
              <a:t>Disclosures</a:t>
            </a:r>
            <a:r>
              <a:rPr lang="en-US" sz="1200" dirty="0"/>
              <a:t> button, on the top left of the page to trigger the Disclosure Desk. </a:t>
            </a:r>
          </a:p>
        </p:txBody>
      </p:sp>
      <p:pic>
        <p:nvPicPr>
          <p:cNvPr id="17" name="Picture 16">
            <a:extLst>
              <a:ext uri="{FF2B5EF4-FFF2-40B4-BE49-F238E27FC236}">
                <a16:creationId xmlns:a16="http://schemas.microsoft.com/office/drawing/2014/main" id="{0DD5A1A1-0D28-BAFF-E4AE-7ABB8EA2E256}"/>
              </a:ext>
            </a:extLst>
          </p:cNvPr>
          <p:cNvPicPr>
            <a:picLocks noChangeAspect="1"/>
          </p:cNvPicPr>
          <p:nvPr/>
        </p:nvPicPr>
        <p:blipFill>
          <a:blip r:embed="rId3"/>
          <a:stretch>
            <a:fillRect/>
          </a:stretch>
        </p:blipFill>
        <p:spPr>
          <a:xfrm>
            <a:off x="5715000" y="3581400"/>
            <a:ext cx="4895473" cy="1100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279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29D7-2D7B-5DAF-461E-414CAC4BFFA6}"/>
              </a:ext>
            </a:extLst>
          </p:cNvPr>
          <p:cNvSpPr>
            <a:spLocks noGrp="1"/>
          </p:cNvSpPr>
          <p:nvPr>
            <p:ph type="title"/>
          </p:nvPr>
        </p:nvSpPr>
        <p:spPr>
          <a:xfrm>
            <a:off x="3910073" y="452264"/>
            <a:ext cx="4728415" cy="276999"/>
          </a:xfrm>
        </p:spPr>
        <p:txBody>
          <a:bodyPr/>
          <a:lstStyle/>
          <a:p>
            <a:pPr algn="ctr"/>
            <a:r>
              <a:rPr lang="en-US" dirty="0"/>
              <a:t>Requesting for Disclosures Continued</a:t>
            </a:r>
          </a:p>
        </p:txBody>
      </p:sp>
      <p:sp>
        <p:nvSpPr>
          <p:cNvPr id="3" name="Text Placeholder 2">
            <a:extLst>
              <a:ext uri="{FF2B5EF4-FFF2-40B4-BE49-F238E27FC236}">
                <a16:creationId xmlns:a16="http://schemas.microsoft.com/office/drawing/2014/main" id="{DC2D00E0-1CF0-E337-A68D-F8FBC62D0D46}"/>
              </a:ext>
            </a:extLst>
          </p:cNvPr>
          <p:cNvSpPr>
            <a:spLocks noGrp="1"/>
          </p:cNvSpPr>
          <p:nvPr>
            <p:ph type="body" idx="1"/>
          </p:nvPr>
        </p:nvSpPr>
        <p:spPr>
          <a:xfrm>
            <a:off x="609600" y="1577341"/>
            <a:ext cx="9982200" cy="492443"/>
          </a:xfrm>
        </p:spPr>
        <p:txBody>
          <a:bodyPr/>
          <a:lstStyle/>
          <a:p>
            <a:pPr algn="ctr"/>
            <a:r>
              <a:rPr lang="en-US" sz="1600" dirty="0"/>
              <a:t>3. If using Smart Fees, a question will be prompted asking if you wish to use Smart Fees for the Title/Escrow fees. </a:t>
            </a:r>
          </a:p>
          <a:p>
            <a:pPr algn="ctr"/>
            <a:r>
              <a:rPr lang="en-US" sz="1600" dirty="0"/>
              <a:t>Select </a:t>
            </a:r>
            <a:r>
              <a:rPr lang="en-US" sz="1600" b="1" dirty="0"/>
              <a:t>Yes</a:t>
            </a:r>
            <a:r>
              <a:rPr lang="en-US" sz="1600" dirty="0"/>
              <a:t>, if you wish to proceed with this route</a:t>
            </a:r>
            <a:r>
              <a:rPr lang="en-US" sz="1200" dirty="0"/>
              <a:t>. </a:t>
            </a:r>
          </a:p>
        </p:txBody>
      </p:sp>
      <p:pic>
        <p:nvPicPr>
          <p:cNvPr id="4" name="Picture 3">
            <a:extLst>
              <a:ext uri="{FF2B5EF4-FFF2-40B4-BE49-F238E27FC236}">
                <a16:creationId xmlns:a16="http://schemas.microsoft.com/office/drawing/2014/main" id="{85B4054D-812B-BACB-424C-6B6F28B70732}"/>
              </a:ext>
            </a:extLst>
          </p:cNvPr>
          <p:cNvPicPr>
            <a:picLocks noChangeAspect="1"/>
          </p:cNvPicPr>
          <p:nvPr/>
        </p:nvPicPr>
        <p:blipFill>
          <a:blip r:embed="rId2"/>
          <a:stretch>
            <a:fillRect/>
          </a:stretch>
        </p:blipFill>
        <p:spPr>
          <a:xfrm>
            <a:off x="2209800" y="2301855"/>
            <a:ext cx="7562743" cy="61600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C4B26C1-9A11-0E76-1475-AA6311338ACF}"/>
              </a:ext>
            </a:extLst>
          </p:cNvPr>
          <p:cNvSpPr txBox="1"/>
          <p:nvPr/>
        </p:nvSpPr>
        <p:spPr>
          <a:xfrm>
            <a:off x="838200" y="3962401"/>
            <a:ext cx="9906000" cy="338554"/>
          </a:xfrm>
          <a:prstGeom prst="rect">
            <a:avLst/>
          </a:prstGeom>
          <a:noFill/>
        </p:spPr>
        <p:txBody>
          <a:bodyPr wrap="square" rtlCol="0">
            <a:spAutoFit/>
          </a:bodyPr>
          <a:lstStyle/>
          <a:p>
            <a:pPr algn="ctr"/>
            <a:r>
              <a:rPr lang="en-US" sz="1600" dirty="0">
                <a:latin typeface="+mn-lt"/>
              </a:rPr>
              <a:t>4. If you would like to review the LE prior to us issuing the disclosures, select </a:t>
            </a:r>
            <a:r>
              <a:rPr lang="en-US" sz="1600" b="1" dirty="0">
                <a:latin typeface="+mn-lt"/>
              </a:rPr>
              <a:t>Yes </a:t>
            </a:r>
            <a:r>
              <a:rPr lang="en-US" sz="1600" dirty="0">
                <a:latin typeface="+mn-lt"/>
              </a:rPr>
              <a:t>to the following prompted question.</a:t>
            </a:r>
          </a:p>
        </p:txBody>
      </p:sp>
      <p:pic>
        <p:nvPicPr>
          <p:cNvPr id="7" name="Picture 6">
            <a:extLst>
              <a:ext uri="{FF2B5EF4-FFF2-40B4-BE49-F238E27FC236}">
                <a16:creationId xmlns:a16="http://schemas.microsoft.com/office/drawing/2014/main" id="{279FBDD3-10F0-CBF5-42B8-B9E60B1C0EF4}"/>
              </a:ext>
            </a:extLst>
          </p:cNvPr>
          <p:cNvPicPr>
            <a:picLocks noChangeAspect="1"/>
          </p:cNvPicPr>
          <p:nvPr/>
        </p:nvPicPr>
        <p:blipFill>
          <a:blip r:embed="rId3"/>
          <a:stretch>
            <a:fillRect/>
          </a:stretch>
        </p:blipFill>
        <p:spPr>
          <a:xfrm>
            <a:off x="2209800" y="4541682"/>
            <a:ext cx="7562743" cy="537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3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39695" y="1676400"/>
            <a:ext cx="8964295" cy="4956556"/>
            <a:chOff x="2139695" y="1271016"/>
            <a:chExt cx="8964295" cy="5361940"/>
          </a:xfrm>
        </p:grpSpPr>
        <p:pic>
          <p:nvPicPr>
            <p:cNvPr id="3" name="object 3"/>
            <p:cNvPicPr/>
            <p:nvPr/>
          </p:nvPicPr>
          <p:blipFill>
            <a:blip r:embed="rId2" cstate="print"/>
            <a:stretch>
              <a:fillRect/>
            </a:stretch>
          </p:blipFill>
          <p:spPr>
            <a:xfrm>
              <a:off x="2139695" y="1271016"/>
              <a:ext cx="8964155" cy="5361431"/>
            </a:xfrm>
            <a:prstGeom prst="rect">
              <a:avLst/>
            </a:prstGeom>
          </p:spPr>
        </p:pic>
        <p:pic>
          <p:nvPicPr>
            <p:cNvPr id="4" name="object 4"/>
            <p:cNvPicPr/>
            <p:nvPr/>
          </p:nvPicPr>
          <p:blipFill>
            <a:blip r:embed="rId3" cstate="print"/>
            <a:stretch>
              <a:fillRect/>
            </a:stretch>
          </p:blipFill>
          <p:spPr>
            <a:xfrm>
              <a:off x="2337815" y="1469136"/>
              <a:ext cx="8372855" cy="4770119"/>
            </a:xfrm>
            <a:prstGeom prst="rect">
              <a:avLst/>
            </a:prstGeom>
          </p:spPr>
        </p:pic>
        <p:sp>
          <p:nvSpPr>
            <p:cNvPr id="5" name="object 5"/>
            <p:cNvSpPr/>
            <p:nvPr/>
          </p:nvSpPr>
          <p:spPr>
            <a:xfrm>
              <a:off x="2214371" y="2641091"/>
              <a:ext cx="8251190" cy="2795270"/>
            </a:xfrm>
            <a:custGeom>
              <a:avLst/>
              <a:gdLst/>
              <a:ahLst/>
              <a:cxnLst/>
              <a:rect l="l" t="t" r="r" b="b"/>
              <a:pathLst>
                <a:path w="8251190" h="2795270">
                  <a:moveTo>
                    <a:pt x="6601968" y="2478024"/>
                  </a:moveTo>
                  <a:lnTo>
                    <a:pt x="8250936" y="2478024"/>
                  </a:lnTo>
                  <a:lnTo>
                    <a:pt x="8250936" y="2795016"/>
                  </a:lnTo>
                  <a:lnTo>
                    <a:pt x="6601968" y="2795016"/>
                  </a:lnTo>
                  <a:lnTo>
                    <a:pt x="6601968" y="2478024"/>
                  </a:lnTo>
                  <a:close/>
                </a:path>
                <a:path w="8251190" h="2795270">
                  <a:moveTo>
                    <a:pt x="1575815" y="2478024"/>
                  </a:moveTo>
                  <a:lnTo>
                    <a:pt x="3227831" y="2478024"/>
                  </a:lnTo>
                  <a:lnTo>
                    <a:pt x="3227831" y="2795016"/>
                  </a:lnTo>
                  <a:lnTo>
                    <a:pt x="1575815" y="2795016"/>
                  </a:lnTo>
                  <a:lnTo>
                    <a:pt x="1575815" y="2478024"/>
                  </a:lnTo>
                  <a:close/>
                </a:path>
                <a:path w="8251190" h="2795270">
                  <a:moveTo>
                    <a:pt x="0" y="0"/>
                  </a:moveTo>
                  <a:lnTo>
                    <a:pt x="1511808" y="0"/>
                  </a:lnTo>
                  <a:lnTo>
                    <a:pt x="1511808" y="213360"/>
                  </a:lnTo>
                  <a:lnTo>
                    <a:pt x="0" y="213360"/>
                  </a:lnTo>
                  <a:lnTo>
                    <a:pt x="0" y="0"/>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289917" y="808045"/>
            <a:ext cx="8702040" cy="1022075"/>
          </a:xfrm>
          <a:prstGeom prst="rect">
            <a:avLst/>
          </a:prstGeom>
        </p:spPr>
        <p:txBody>
          <a:bodyPr vert="horz" wrap="square" lIns="0" tIns="11430" rIns="0" bIns="0" rtlCol="0">
            <a:spAutoFit/>
          </a:bodyPr>
          <a:lstStyle/>
          <a:p>
            <a:pPr marL="355600" marR="5080" indent="-342900">
              <a:lnSpc>
                <a:spcPct val="100000"/>
              </a:lnSpc>
              <a:spcBef>
                <a:spcPts val="90"/>
              </a:spcBef>
              <a:buAutoNum type="arabicPeriod"/>
            </a:pPr>
            <a:r>
              <a:rPr lang="en-US" sz="1400" dirty="0">
                <a:latin typeface="Corbel"/>
                <a:cs typeface="Corbel"/>
              </a:rPr>
              <a:t>When file is ready for submission, click </a:t>
            </a:r>
            <a:r>
              <a:rPr sz="1400" dirty="0">
                <a:latin typeface="Corbel"/>
                <a:cs typeface="Corbel"/>
              </a:rPr>
              <a:t>on</a:t>
            </a:r>
            <a:r>
              <a:rPr lang="en-US" sz="1400" dirty="0">
                <a:latin typeface="Corbel"/>
                <a:cs typeface="Corbel"/>
              </a:rPr>
              <a:t> the</a:t>
            </a:r>
            <a:r>
              <a:rPr sz="1400" spc="-40" dirty="0">
                <a:latin typeface="Corbel"/>
                <a:cs typeface="Corbel"/>
              </a:rPr>
              <a:t> </a:t>
            </a:r>
            <a:r>
              <a:rPr sz="1400" b="1" spc="-10" dirty="0">
                <a:latin typeface="Corbel"/>
                <a:cs typeface="Corbel"/>
              </a:rPr>
              <a:t>Documents</a:t>
            </a:r>
            <a:r>
              <a:rPr lang="en-US" sz="1400" b="1" spc="-10" dirty="0">
                <a:latin typeface="Corbel"/>
                <a:cs typeface="Corbel"/>
              </a:rPr>
              <a:t> </a:t>
            </a:r>
            <a:r>
              <a:rPr lang="en-US" sz="1400" spc="-10" dirty="0">
                <a:latin typeface="Corbel"/>
                <a:cs typeface="Corbel"/>
              </a:rPr>
              <a:t>tab</a:t>
            </a:r>
            <a:r>
              <a:rPr sz="1400" spc="-10" dirty="0">
                <a:latin typeface="Corbel"/>
                <a:cs typeface="Corbel"/>
              </a:rPr>
              <a:t>.</a:t>
            </a:r>
            <a:r>
              <a:rPr sz="1400" spc="-40" dirty="0">
                <a:latin typeface="Corbel"/>
                <a:cs typeface="Corbel"/>
              </a:rPr>
              <a:t> </a:t>
            </a:r>
            <a:endParaRPr lang="en-US" sz="1400" spc="-40" dirty="0">
              <a:latin typeface="Corbel"/>
              <a:cs typeface="Corbel"/>
            </a:endParaRPr>
          </a:p>
          <a:p>
            <a:pPr marL="355600" marR="5080" indent="-342900">
              <a:lnSpc>
                <a:spcPct val="100000"/>
              </a:lnSpc>
              <a:spcBef>
                <a:spcPts val="90"/>
              </a:spcBef>
              <a:buAutoNum type="arabicPeriod"/>
            </a:pPr>
            <a:r>
              <a:rPr sz="1400" dirty="0">
                <a:latin typeface="Corbel"/>
                <a:cs typeface="Corbel"/>
              </a:rPr>
              <a:t>Please</a:t>
            </a:r>
            <a:r>
              <a:rPr sz="1400" spc="10" dirty="0">
                <a:latin typeface="Corbel"/>
                <a:cs typeface="Corbel"/>
              </a:rPr>
              <a:t> </a:t>
            </a:r>
            <a:r>
              <a:rPr sz="1400" dirty="0">
                <a:latin typeface="Corbel"/>
                <a:cs typeface="Corbel"/>
              </a:rPr>
              <a:t>upload</a:t>
            </a:r>
            <a:r>
              <a:rPr sz="1400" spc="-15" dirty="0">
                <a:latin typeface="Corbel"/>
                <a:cs typeface="Corbel"/>
              </a:rPr>
              <a:t> </a:t>
            </a:r>
            <a:r>
              <a:rPr sz="1400" dirty="0">
                <a:latin typeface="Corbel"/>
                <a:cs typeface="Corbel"/>
              </a:rPr>
              <a:t>documents for</a:t>
            </a:r>
            <a:r>
              <a:rPr sz="1400" spc="-20" dirty="0">
                <a:latin typeface="Corbel"/>
                <a:cs typeface="Corbel"/>
              </a:rPr>
              <a:t> </a:t>
            </a:r>
            <a:r>
              <a:rPr sz="1400" dirty="0">
                <a:latin typeface="Corbel"/>
                <a:cs typeface="Corbel"/>
              </a:rPr>
              <a:t>your</a:t>
            </a:r>
            <a:r>
              <a:rPr sz="1400" spc="-20" dirty="0">
                <a:latin typeface="Corbel"/>
                <a:cs typeface="Corbel"/>
              </a:rPr>
              <a:t> </a:t>
            </a:r>
            <a:r>
              <a:rPr sz="1400" dirty="0">
                <a:latin typeface="Corbel"/>
                <a:cs typeface="Corbel"/>
              </a:rPr>
              <a:t>initial </a:t>
            </a:r>
            <a:r>
              <a:rPr sz="1400" spc="-10" dirty="0">
                <a:latin typeface="Corbel"/>
                <a:cs typeface="Corbel"/>
              </a:rPr>
              <a:t>submission</a:t>
            </a:r>
            <a:r>
              <a:rPr sz="1400" spc="35" dirty="0">
                <a:latin typeface="Corbel"/>
                <a:cs typeface="Corbel"/>
              </a:rPr>
              <a:t> </a:t>
            </a:r>
            <a:r>
              <a:rPr sz="1400" dirty="0">
                <a:latin typeface="Corbel"/>
                <a:cs typeface="Corbel"/>
              </a:rPr>
              <a:t>to</a:t>
            </a:r>
            <a:r>
              <a:rPr lang="en-US" sz="1400" dirty="0">
                <a:latin typeface="Corbel"/>
                <a:cs typeface="Corbel"/>
              </a:rPr>
              <a:t> the</a:t>
            </a:r>
            <a:r>
              <a:rPr sz="1400" spc="-25" dirty="0">
                <a:latin typeface="Corbel"/>
                <a:cs typeface="Corbel"/>
              </a:rPr>
              <a:t> </a:t>
            </a:r>
            <a:r>
              <a:rPr sz="1400" b="1" dirty="0">
                <a:latin typeface="Corbel"/>
                <a:cs typeface="Corbel"/>
              </a:rPr>
              <a:t>TPO</a:t>
            </a:r>
            <a:r>
              <a:rPr sz="1400" b="1" spc="-35" dirty="0">
                <a:latin typeface="Corbel"/>
                <a:cs typeface="Corbel"/>
              </a:rPr>
              <a:t> </a:t>
            </a:r>
            <a:r>
              <a:rPr sz="1400" b="1" dirty="0">
                <a:latin typeface="Corbel"/>
                <a:cs typeface="Corbel"/>
              </a:rPr>
              <a:t>–</a:t>
            </a:r>
            <a:r>
              <a:rPr sz="1400" b="1" spc="-70" dirty="0">
                <a:latin typeface="Corbel"/>
                <a:cs typeface="Corbel"/>
              </a:rPr>
              <a:t> </a:t>
            </a:r>
            <a:r>
              <a:rPr sz="1400" b="1" spc="-10" dirty="0">
                <a:latin typeface="Corbel"/>
                <a:cs typeface="Corbel"/>
              </a:rPr>
              <a:t>Submission</a:t>
            </a:r>
            <a:r>
              <a:rPr sz="1400" b="1" dirty="0">
                <a:latin typeface="Corbel"/>
                <a:cs typeface="Corbel"/>
              </a:rPr>
              <a:t> Package</a:t>
            </a:r>
            <a:r>
              <a:rPr sz="1400" b="1" spc="-35" dirty="0">
                <a:latin typeface="Corbel"/>
                <a:cs typeface="Corbel"/>
              </a:rPr>
              <a:t> </a:t>
            </a:r>
            <a:r>
              <a:rPr sz="1400" b="1" dirty="0">
                <a:latin typeface="Corbel"/>
                <a:cs typeface="Corbel"/>
              </a:rPr>
              <a:t>folder</a:t>
            </a:r>
            <a:r>
              <a:rPr sz="1400" b="1" spc="-45" dirty="0">
                <a:latin typeface="Corbel"/>
                <a:cs typeface="Corbel"/>
              </a:rPr>
              <a:t> </a:t>
            </a:r>
            <a:r>
              <a:rPr sz="1400" spc="-10" dirty="0">
                <a:latin typeface="Corbel"/>
                <a:cs typeface="Corbel"/>
              </a:rPr>
              <a:t>only. </a:t>
            </a:r>
            <a:r>
              <a:rPr sz="1400" dirty="0">
                <a:latin typeface="Corbel"/>
                <a:cs typeface="Corbel"/>
              </a:rPr>
              <a:t>We</a:t>
            </a:r>
            <a:r>
              <a:rPr sz="1400" spc="-45" dirty="0">
                <a:latin typeface="Corbel"/>
                <a:cs typeface="Corbel"/>
              </a:rPr>
              <a:t> </a:t>
            </a:r>
            <a:r>
              <a:rPr sz="1400" dirty="0">
                <a:latin typeface="Corbel"/>
                <a:cs typeface="Corbel"/>
              </a:rPr>
              <a:t>will</a:t>
            </a:r>
            <a:r>
              <a:rPr sz="1400" spc="-15" dirty="0">
                <a:latin typeface="Corbel"/>
                <a:cs typeface="Corbel"/>
              </a:rPr>
              <a:t> </a:t>
            </a:r>
            <a:r>
              <a:rPr sz="1400" dirty="0">
                <a:latin typeface="Corbel"/>
                <a:cs typeface="Corbel"/>
              </a:rPr>
              <a:t>sort</a:t>
            </a:r>
            <a:r>
              <a:rPr sz="1400" spc="-30" dirty="0">
                <a:latin typeface="Corbel"/>
                <a:cs typeface="Corbel"/>
              </a:rPr>
              <a:t> </a:t>
            </a:r>
            <a:r>
              <a:rPr sz="1400" dirty="0">
                <a:latin typeface="Corbel"/>
                <a:cs typeface="Corbel"/>
              </a:rPr>
              <a:t>and</a:t>
            </a:r>
            <a:r>
              <a:rPr sz="1400" spc="-50" dirty="0">
                <a:latin typeface="Corbel"/>
                <a:cs typeface="Corbel"/>
              </a:rPr>
              <a:t> </a:t>
            </a:r>
            <a:r>
              <a:rPr sz="1400" dirty="0">
                <a:latin typeface="Corbel"/>
                <a:cs typeface="Corbel"/>
              </a:rPr>
              <a:t>file</a:t>
            </a:r>
            <a:r>
              <a:rPr sz="1400" spc="-5" dirty="0">
                <a:latin typeface="Corbel"/>
                <a:cs typeface="Corbel"/>
              </a:rPr>
              <a:t> </a:t>
            </a:r>
            <a:r>
              <a:rPr sz="1400" dirty="0">
                <a:latin typeface="Corbel"/>
                <a:cs typeface="Corbel"/>
              </a:rPr>
              <a:t>the</a:t>
            </a:r>
            <a:r>
              <a:rPr sz="1400" spc="-40" dirty="0">
                <a:latin typeface="Corbel"/>
                <a:cs typeface="Corbel"/>
              </a:rPr>
              <a:t> </a:t>
            </a:r>
            <a:r>
              <a:rPr sz="1400" dirty="0">
                <a:latin typeface="Corbel"/>
                <a:cs typeface="Corbel"/>
              </a:rPr>
              <a:t>documents</a:t>
            </a:r>
            <a:r>
              <a:rPr sz="1400" spc="-20" dirty="0">
                <a:latin typeface="Corbel"/>
                <a:cs typeface="Corbel"/>
              </a:rPr>
              <a:t> </a:t>
            </a:r>
            <a:r>
              <a:rPr sz="1400" spc="-10" dirty="0">
                <a:latin typeface="Corbel"/>
                <a:cs typeface="Corbel"/>
              </a:rPr>
              <a:t>internally.</a:t>
            </a:r>
            <a:endParaRPr lang="en-US" sz="1400" spc="-10" dirty="0">
              <a:latin typeface="Corbel"/>
              <a:cs typeface="Corbel"/>
            </a:endParaRPr>
          </a:p>
          <a:p>
            <a:pPr marL="12700" marR="5080">
              <a:lnSpc>
                <a:spcPct val="100000"/>
              </a:lnSpc>
              <a:spcBef>
                <a:spcPts val="90"/>
              </a:spcBef>
            </a:pPr>
            <a:r>
              <a:rPr lang="en-US" sz="1000" spc="-10" dirty="0">
                <a:latin typeface="Corbel"/>
                <a:cs typeface="Corbel"/>
              </a:rPr>
              <a:t>** For a list of required documents for initial submission, please reference the Loan Submission Sheet. Please note, that all required documents need to be uploaded to portal, along with disclosures getting requested for, prior to loan getting pushed through to Underwriting. </a:t>
            </a:r>
          </a:p>
        </p:txBody>
      </p:sp>
      <p:sp>
        <p:nvSpPr>
          <p:cNvPr id="7" name="object 7"/>
          <p:cNvSpPr txBox="1">
            <a:spLocks noGrp="1"/>
          </p:cNvSpPr>
          <p:nvPr>
            <p:ph type="title"/>
          </p:nvPr>
        </p:nvSpPr>
        <p:spPr>
          <a:xfrm>
            <a:off x="4662859" y="465843"/>
            <a:ext cx="3312795" cy="299720"/>
          </a:xfrm>
          <a:prstGeom prst="rect">
            <a:avLst/>
          </a:prstGeom>
        </p:spPr>
        <p:txBody>
          <a:bodyPr vert="horz" wrap="square" lIns="0" tIns="12700" rIns="0" bIns="0" rtlCol="0">
            <a:spAutoFit/>
          </a:bodyPr>
          <a:lstStyle/>
          <a:p>
            <a:pPr marL="12700" algn="ctr">
              <a:lnSpc>
                <a:spcPct val="100000"/>
              </a:lnSpc>
              <a:spcBef>
                <a:spcPts val="100"/>
              </a:spcBef>
            </a:pPr>
            <a:r>
              <a:rPr lang="en-US" dirty="0"/>
              <a:t>Submitting the Loan</a:t>
            </a:r>
            <a:endParaRPr spc="-1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26535" y="3733800"/>
            <a:ext cx="5474335" cy="2895726"/>
            <a:chOff x="3526535" y="3669791"/>
            <a:chExt cx="5474335" cy="2959735"/>
          </a:xfrm>
        </p:grpSpPr>
        <p:pic>
          <p:nvPicPr>
            <p:cNvPr id="3" name="object 3"/>
            <p:cNvPicPr/>
            <p:nvPr/>
          </p:nvPicPr>
          <p:blipFill>
            <a:blip r:embed="rId2" cstate="print"/>
            <a:stretch>
              <a:fillRect/>
            </a:stretch>
          </p:blipFill>
          <p:spPr>
            <a:xfrm>
              <a:off x="3526535" y="3669791"/>
              <a:ext cx="2285999" cy="2959607"/>
            </a:xfrm>
            <a:prstGeom prst="rect">
              <a:avLst/>
            </a:prstGeom>
          </p:spPr>
        </p:pic>
        <p:pic>
          <p:nvPicPr>
            <p:cNvPr id="4" name="object 4"/>
            <p:cNvPicPr/>
            <p:nvPr/>
          </p:nvPicPr>
          <p:blipFill>
            <a:blip r:embed="rId3" cstate="print"/>
            <a:stretch>
              <a:fillRect/>
            </a:stretch>
          </p:blipFill>
          <p:spPr>
            <a:xfrm>
              <a:off x="3724656" y="3867911"/>
              <a:ext cx="1694674" cy="2368295"/>
            </a:xfrm>
            <a:prstGeom prst="rect">
              <a:avLst/>
            </a:prstGeom>
          </p:spPr>
        </p:pic>
        <p:pic>
          <p:nvPicPr>
            <p:cNvPr id="5" name="object 5"/>
            <p:cNvPicPr/>
            <p:nvPr/>
          </p:nvPicPr>
          <p:blipFill>
            <a:blip r:embed="rId4" cstate="print"/>
            <a:stretch>
              <a:fillRect/>
            </a:stretch>
          </p:blipFill>
          <p:spPr>
            <a:xfrm>
              <a:off x="5800343" y="4221480"/>
              <a:ext cx="3200399" cy="1908047"/>
            </a:xfrm>
            <a:prstGeom prst="rect">
              <a:avLst/>
            </a:prstGeom>
          </p:spPr>
        </p:pic>
        <p:pic>
          <p:nvPicPr>
            <p:cNvPr id="6" name="object 6"/>
            <p:cNvPicPr/>
            <p:nvPr/>
          </p:nvPicPr>
          <p:blipFill>
            <a:blip r:embed="rId5" cstate="print"/>
            <a:stretch>
              <a:fillRect/>
            </a:stretch>
          </p:blipFill>
          <p:spPr>
            <a:xfrm>
              <a:off x="5998463" y="4419599"/>
              <a:ext cx="2609087" cy="1316735"/>
            </a:xfrm>
            <a:prstGeom prst="rect">
              <a:avLst/>
            </a:prstGeom>
          </p:spPr>
        </p:pic>
      </p:grpSp>
      <p:sp>
        <p:nvSpPr>
          <p:cNvPr id="7" name="object 7"/>
          <p:cNvSpPr txBox="1"/>
          <p:nvPr/>
        </p:nvSpPr>
        <p:spPr>
          <a:xfrm>
            <a:off x="1681030" y="731545"/>
            <a:ext cx="9697085" cy="3225242"/>
          </a:xfrm>
          <a:prstGeom prst="rect">
            <a:avLst/>
          </a:prstGeom>
        </p:spPr>
        <p:txBody>
          <a:bodyPr vert="horz" wrap="square" lIns="0" tIns="11430" rIns="0" bIns="0" rtlCol="0">
            <a:spAutoFit/>
          </a:bodyPr>
          <a:lstStyle/>
          <a:p>
            <a:pPr marL="1593850">
              <a:lnSpc>
                <a:spcPct val="100000"/>
              </a:lnSpc>
              <a:spcBef>
                <a:spcPts val="90"/>
              </a:spcBef>
            </a:pPr>
            <a:r>
              <a:rPr sz="1400" spc="-50" dirty="0">
                <a:latin typeface="Corbel"/>
                <a:cs typeface="Corbel"/>
              </a:rPr>
              <a:t>To</a:t>
            </a:r>
            <a:r>
              <a:rPr sz="1400" spc="-25" dirty="0">
                <a:latin typeface="Corbel"/>
                <a:cs typeface="Corbel"/>
              </a:rPr>
              <a:t> </a:t>
            </a:r>
            <a:r>
              <a:rPr sz="1400" dirty="0">
                <a:latin typeface="Corbel"/>
                <a:cs typeface="Corbel"/>
              </a:rPr>
              <a:t>recap</a:t>
            </a:r>
            <a:r>
              <a:rPr lang="en-US" sz="1400" dirty="0">
                <a:latin typeface="Corbel"/>
                <a:cs typeface="Corbel"/>
              </a:rPr>
              <a:t>,</a:t>
            </a:r>
            <a:r>
              <a:rPr sz="1400" spc="-5" dirty="0">
                <a:latin typeface="Corbel"/>
                <a:cs typeface="Corbel"/>
              </a:rPr>
              <a:t> </a:t>
            </a:r>
            <a:r>
              <a:rPr sz="1400" dirty="0">
                <a:latin typeface="Corbel"/>
                <a:cs typeface="Corbel"/>
              </a:rPr>
              <a:t>the</a:t>
            </a:r>
            <a:r>
              <a:rPr sz="1400" spc="-30" dirty="0">
                <a:latin typeface="Corbel"/>
                <a:cs typeface="Corbel"/>
              </a:rPr>
              <a:t> </a:t>
            </a:r>
            <a:r>
              <a:rPr sz="1400" dirty="0">
                <a:latin typeface="Corbel"/>
                <a:cs typeface="Corbel"/>
              </a:rPr>
              <a:t>following</a:t>
            </a:r>
            <a:r>
              <a:rPr sz="1400" spc="10" dirty="0">
                <a:latin typeface="Corbel"/>
                <a:cs typeface="Corbel"/>
              </a:rPr>
              <a:t> </a:t>
            </a:r>
            <a:r>
              <a:rPr sz="1400" dirty="0">
                <a:latin typeface="Corbel"/>
                <a:cs typeface="Corbel"/>
              </a:rPr>
              <a:t>steps</a:t>
            </a:r>
            <a:r>
              <a:rPr sz="1400" spc="-25" dirty="0">
                <a:latin typeface="Corbel"/>
                <a:cs typeface="Corbel"/>
              </a:rPr>
              <a:t> </a:t>
            </a:r>
            <a:r>
              <a:rPr sz="1400" dirty="0">
                <a:latin typeface="Corbel"/>
                <a:cs typeface="Corbel"/>
              </a:rPr>
              <a:t>should</a:t>
            </a:r>
            <a:r>
              <a:rPr sz="1400" spc="-20" dirty="0">
                <a:latin typeface="Corbel"/>
                <a:cs typeface="Corbel"/>
              </a:rPr>
              <a:t> </a:t>
            </a:r>
            <a:r>
              <a:rPr sz="1400" dirty="0">
                <a:latin typeface="Corbel"/>
                <a:cs typeface="Corbel"/>
              </a:rPr>
              <a:t>have</a:t>
            </a:r>
            <a:r>
              <a:rPr sz="1400" spc="-15" dirty="0">
                <a:latin typeface="Corbel"/>
                <a:cs typeface="Corbel"/>
              </a:rPr>
              <a:t> </a:t>
            </a:r>
            <a:r>
              <a:rPr sz="1400" dirty="0">
                <a:latin typeface="Corbel"/>
                <a:cs typeface="Corbel"/>
              </a:rPr>
              <a:t>been</a:t>
            </a:r>
            <a:r>
              <a:rPr sz="1400" spc="-30" dirty="0">
                <a:latin typeface="Corbel"/>
                <a:cs typeface="Corbel"/>
              </a:rPr>
              <a:t> </a:t>
            </a:r>
            <a:r>
              <a:rPr sz="1400" spc="-10" dirty="0">
                <a:latin typeface="Corbel"/>
                <a:cs typeface="Corbel"/>
              </a:rPr>
              <a:t>completed</a:t>
            </a:r>
            <a:r>
              <a:rPr sz="1400" spc="-20" dirty="0">
                <a:latin typeface="Corbel"/>
                <a:cs typeface="Corbel"/>
              </a:rPr>
              <a:t> </a:t>
            </a:r>
            <a:r>
              <a:rPr sz="1400" dirty="0">
                <a:latin typeface="Corbel"/>
                <a:cs typeface="Corbel"/>
              </a:rPr>
              <a:t>prior to</a:t>
            </a:r>
            <a:r>
              <a:rPr sz="1400" spc="-40" dirty="0">
                <a:latin typeface="Corbel"/>
                <a:cs typeface="Corbel"/>
              </a:rPr>
              <a:t> </a:t>
            </a:r>
            <a:r>
              <a:rPr sz="1400" dirty="0">
                <a:latin typeface="Corbel"/>
                <a:cs typeface="Corbel"/>
              </a:rPr>
              <a:t>loan</a:t>
            </a:r>
            <a:r>
              <a:rPr sz="1400" spc="-5" dirty="0">
                <a:latin typeface="Corbel"/>
                <a:cs typeface="Corbel"/>
              </a:rPr>
              <a:t> </a:t>
            </a:r>
            <a:r>
              <a:rPr sz="1400" spc="-10" dirty="0">
                <a:latin typeface="Corbel"/>
                <a:cs typeface="Corbel"/>
              </a:rPr>
              <a:t>submission</a:t>
            </a:r>
            <a:r>
              <a:rPr lang="en-US" sz="1400" spc="-10" dirty="0">
                <a:latin typeface="Corbel"/>
                <a:cs typeface="Corbel"/>
              </a:rPr>
              <a:t>:</a:t>
            </a:r>
            <a:endParaRPr sz="1400" dirty="0">
              <a:latin typeface="Corbel"/>
              <a:cs typeface="Corbel"/>
            </a:endParaRPr>
          </a:p>
          <a:p>
            <a:pPr>
              <a:lnSpc>
                <a:spcPct val="100000"/>
              </a:lnSpc>
              <a:spcBef>
                <a:spcPts val="30"/>
              </a:spcBef>
            </a:pPr>
            <a:endParaRPr sz="1350" dirty="0">
              <a:latin typeface="Corbel"/>
              <a:cs typeface="Corbel"/>
            </a:endParaRPr>
          </a:p>
          <a:p>
            <a:pPr marL="3709035" indent="-286385">
              <a:lnSpc>
                <a:spcPct val="100000"/>
              </a:lnSpc>
              <a:spcBef>
                <a:spcPts val="5"/>
              </a:spcBef>
              <a:buFont typeface="Wingdings"/>
              <a:buChar char=""/>
              <a:tabLst>
                <a:tab pos="3709035" algn="l"/>
              </a:tabLst>
            </a:pPr>
            <a:r>
              <a:rPr sz="1400" dirty="0">
                <a:latin typeface="Corbel"/>
                <a:cs typeface="Corbel"/>
              </a:rPr>
              <a:t>Upload</a:t>
            </a:r>
            <a:r>
              <a:rPr sz="1400" spc="-40" dirty="0">
                <a:latin typeface="Corbel"/>
                <a:cs typeface="Corbel"/>
              </a:rPr>
              <a:t> </a:t>
            </a:r>
            <a:r>
              <a:rPr sz="1400" spc="-20" dirty="0">
                <a:latin typeface="Corbel"/>
                <a:cs typeface="Corbel"/>
              </a:rPr>
              <a:t>Loan</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Register</a:t>
            </a:r>
            <a:r>
              <a:rPr sz="1400" spc="-70" dirty="0">
                <a:latin typeface="Corbel"/>
                <a:cs typeface="Corbel"/>
              </a:rPr>
              <a:t> </a:t>
            </a:r>
            <a:r>
              <a:rPr sz="1400" spc="-20" dirty="0">
                <a:latin typeface="Corbel"/>
                <a:cs typeface="Corbel"/>
              </a:rPr>
              <a:t>Loan</a:t>
            </a:r>
            <a:endParaRPr sz="1400" dirty="0">
              <a:latin typeface="Corbel"/>
              <a:cs typeface="Corbel"/>
            </a:endParaRPr>
          </a:p>
          <a:p>
            <a:pPr marL="3709035" indent="-286385">
              <a:lnSpc>
                <a:spcPct val="100000"/>
              </a:lnSpc>
              <a:buFont typeface="Wingdings"/>
              <a:buChar char=""/>
              <a:tabLst>
                <a:tab pos="3709035" algn="l"/>
              </a:tabLst>
            </a:pPr>
            <a:r>
              <a:rPr sz="1400" spc="-10" dirty="0">
                <a:latin typeface="Corbel"/>
                <a:cs typeface="Corbel"/>
              </a:rPr>
              <a:t>Review</a:t>
            </a:r>
            <a:r>
              <a:rPr sz="1400" spc="-55" dirty="0">
                <a:latin typeface="Corbel"/>
                <a:cs typeface="Corbel"/>
              </a:rPr>
              <a:t> </a:t>
            </a:r>
            <a:r>
              <a:rPr sz="1400" spc="-20" dirty="0">
                <a:latin typeface="Corbel"/>
                <a:cs typeface="Corbel"/>
              </a:rPr>
              <a:t>URLA</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Select</a:t>
            </a:r>
            <a:r>
              <a:rPr sz="1400" spc="-30" dirty="0">
                <a:latin typeface="Corbel"/>
                <a:cs typeface="Corbel"/>
              </a:rPr>
              <a:t> </a:t>
            </a:r>
            <a:r>
              <a:rPr sz="1400" dirty="0">
                <a:latin typeface="Corbel"/>
                <a:cs typeface="Corbel"/>
              </a:rPr>
              <a:t>Product</a:t>
            </a:r>
            <a:r>
              <a:rPr sz="1400" spc="15" dirty="0">
                <a:latin typeface="Corbel"/>
                <a:cs typeface="Corbel"/>
              </a:rPr>
              <a:t> </a:t>
            </a:r>
            <a:r>
              <a:rPr sz="1400" dirty="0">
                <a:latin typeface="Corbel"/>
                <a:cs typeface="Corbel"/>
              </a:rPr>
              <a:t>&amp;</a:t>
            </a:r>
            <a:r>
              <a:rPr sz="1400" spc="-60" dirty="0">
                <a:latin typeface="Corbel"/>
                <a:cs typeface="Corbel"/>
              </a:rPr>
              <a:t> </a:t>
            </a:r>
            <a:r>
              <a:rPr sz="1400" spc="-10" dirty="0">
                <a:latin typeface="Corbel"/>
                <a:cs typeface="Corbel"/>
              </a:rPr>
              <a:t>Pricing</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Loan</a:t>
            </a:r>
            <a:r>
              <a:rPr sz="1400" spc="-45" dirty="0">
                <a:latin typeface="Corbel"/>
                <a:cs typeface="Corbel"/>
              </a:rPr>
              <a:t> </a:t>
            </a:r>
            <a:r>
              <a:rPr sz="1400" dirty="0">
                <a:latin typeface="Corbel"/>
                <a:cs typeface="Corbel"/>
              </a:rPr>
              <a:t>Estimate</a:t>
            </a:r>
            <a:r>
              <a:rPr sz="1400" spc="10" dirty="0">
                <a:latin typeface="Corbel"/>
                <a:cs typeface="Corbel"/>
              </a:rPr>
              <a:t> </a:t>
            </a:r>
            <a:r>
              <a:rPr sz="1400" dirty="0">
                <a:latin typeface="Corbel"/>
                <a:cs typeface="Corbel"/>
              </a:rPr>
              <a:t>Fee</a:t>
            </a:r>
            <a:r>
              <a:rPr sz="1400" spc="-45" dirty="0">
                <a:latin typeface="Corbel"/>
                <a:cs typeface="Corbel"/>
              </a:rPr>
              <a:t> </a:t>
            </a:r>
            <a:r>
              <a:rPr sz="1400" spc="-20" dirty="0">
                <a:latin typeface="Corbel"/>
                <a:cs typeface="Corbel"/>
              </a:rPr>
              <a:t>Input</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Order</a:t>
            </a:r>
            <a:r>
              <a:rPr sz="1400" spc="-65" dirty="0">
                <a:latin typeface="Corbel"/>
                <a:cs typeface="Corbel"/>
              </a:rPr>
              <a:t> </a:t>
            </a:r>
            <a:r>
              <a:rPr sz="1400" spc="-10" dirty="0">
                <a:latin typeface="Corbel"/>
                <a:cs typeface="Corbel"/>
              </a:rPr>
              <a:t>Credit</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Order</a:t>
            </a:r>
            <a:r>
              <a:rPr sz="1400" spc="-65" dirty="0">
                <a:latin typeface="Corbel"/>
                <a:cs typeface="Corbel"/>
              </a:rPr>
              <a:t> </a:t>
            </a:r>
            <a:r>
              <a:rPr sz="1400" spc="-25" dirty="0">
                <a:latin typeface="Corbel"/>
                <a:cs typeface="Corbel"/>
              </a:rPr>
              <a:t>AUS</a:t>
            </a:r>
            <a:endParaRPr lang="en-US" sz="1400" spc="-25" dirty="0">
              <a:latin typeface="Corbel"/>
              <a:cs typeface="Corbel"/>
            </a:endParaRPr>
          </a:p>
          <a:p>
            <a:pPr marL="3709035" indent="-286385">
              <a:lnSpc>
                <a:spcPct val="100000"/>
              </a:lnSpc>
              <a:buFont typeface="Wingdings"/>
              <a:buChar char=""/>
              <a:tabLst>
                <a:tab pos="3709035" algn="l"/>
              </a:tabLst>
            </a:pPr>
            <a:r>
              <a:rPr lang="en-US" sz="1400" spc="-25" dirty="0">
                <a:latin typeface="Corbel"/>
                <a:cs typeface="Corbel"/>
              </a:rPr>
              <a:t>Request for Disclosures</a:t>
            </a:r>
          </a:p>
          <a:p>
            <a:pPr marL="3709035" indent="-286385">
              <a:lnSpc>
                <a:spcPct val="100000"/>
              </a:lnSpc>
              <a:buFont typeface="Wingdings"/>
              <a:buChar char=""/>
              <a:tabLst>
                <a:tab pos="3709035" algn="l"/>
              </a:tabLst>
            </a:pPr>
            <a:r>
              <a:rPr lang="en-US" sz="1400" spc="-25" dirty="0">
                <a:latin typeface="Corbel"/>
                <a:cs typeface="Corbel"/>
              </a:rPr>
              <a:t>Upload Submission Package </a:t>
            </a:r>
            <a:endParaRPr sz="1400" dirty="0">
              <a:latin typeface="Corbel"/>
              <a:cs typeface="Corbel"/>
            </a:endParaRPr>
          </a:p>
          <a:p>
            <a:pPr>
              <a:lnSpc>
                <a:spcPct val="100000"/>
              </a:lnSpc>
              <a:spcBef>
                <a:spcPts val="50"/>
              </a:spcBef>
            </a:pPr>
            <a:endParaRPr sz="1300" dirty="0">
              <a:latin typeface="Corbel"/>
              <a:cs typeface="Corbel"/>
            </a:endParaRPr>
          </a:p>
          <a:p>
            <a:pPr marL="4445" algn="ctr">
              <a:lnSpc>
                <a:spcPct val="100000"/>
              </a:lnSpc>
            </a:pPr>
            <a:r>
              <a:rPr sz="1400" spc="-35" dirty="0">
                <a:latin typeface="Corbel"/>
                <a:cs typeface="Corbel"/>
              </a:rPr>
              <a:t>You</a:t>
            </a:r>
            <a:r>
              <a:rPr sz="1400" spc="-15" dirty="0">
                <a:latin typeface="Corbel"/>
                <a:cs typeface="Corbel"/>
              </a:rPr>
              <a:t> </a:t>
            </a:r>
            <a:r>
              <a:rPr sz="1400" dirty="0">
                <a:latin typeface="Corbel"/>
                <a:cs typeface="Corbel"/>
              </a:rPr>
              <a:t>are</a:t>
            </a:r>
            <a:r>
              <a:rPr sz="1400" spc="-10" dirty="0">
                <a:latin typeface="Corbel"/>
                <a:cs typeface="Corbel"/>
              </a:rPr>
              <a:t> </a:t>
            </a:r>
            <a:r>
              <a:rPr sz="1400" dirty="0">
                <a:latin typeface="Corbel"/>
                <a:cs typeface="Corbel"/>
              </a:rPr>
              <a:t>now</a:t>
            </a:r>
            <a:r>
              <a:rPr sz="1400" spc="-35" dirty="0">
                <a:latin typeface="Corbel"/>
                <a:cs typeface="Corbel"/>
              </a:rPr>
              <a:t> </a:t>
            </a:r>
            <a:r>
              <a:rPr sz="1400" dirty="0">
                <a:latin typeface="Corbel"/>
                <a:cs typeface="Corbel"/>
              </a:rPr>
              <a:t>ready</a:t>
            </a:r>
            <a:r>
              <a:rPr sz="1400" spc="1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submit</a:t>
            </a:r>
            <a:r>
              <a:rPr sz="1400" spc="5" dirty="0">
                <a:latin typeface="Corbel"/>
                <a:cs typeface="Corbel"/>
              </a:rPr>
              <a:t> </a:t>
            </a:r>
            <a:r>
              <a:rPr sz="1400" dirty="0">
                <a:latin typeface="Corbel"/>
                <a:cs typeface="Corbel"/>
              </a:rPr>
              <a:t>your</a:t>
            </a:r>
            <a:r>
              <a:rPr sz="1400" spc="-45" dirty="0">
                <a:latin typeface="Corbel"/>
                <a:cs typeface="Corbel"/>
              </a:rPr>
              <a:t> </a:t>
            </a:r>
            <a:r>
              <a:rPr sz="1400" spc="-20" dirty="0">
                <a:latin typeface="Corbel"/>
                <a:cs typeface="Corbel"/>
              </a:rPr>
              <a:t>loan.</a:t>
            </a:r>
            <a:endParaRPr sz="1400" dirty="0">
              <a:latin typeface="Corbel"/>
              <a:cs typeface="Corbel"/>
            </a:endParaRPr>
          </a:p>
          <a:p>
            <a:pPr>
              <a:lnSpc>
                <a:spcPct val="100000"/>
              </a:lnSpc>
              <a:spcBef>
                <a:spcPts val="30"/>
              </a:spcBef>
            </a:pPr>
            <a:endParaRPr sz="1350" dirty="0">
              <a:latin typeface="Corbel"/>
              <a:cs typeface="Corbel"/>
            </a:endParaRPr>
          </a:p>
          <a:p>
            <a:pPr algn="ctr">
              <a:lnSpc>
                <a:spcPct val="100000"/>
              </a:lnSpc>
            </a:pPr>
            <a:r>
              <a:rPr sz="1400" dirty="0">
                <a:latin typeface="Corbel"/>
                <a:cs typeface="Corbel"/>
              </a:rPr>
              <a:t>Click</a:t>
            </a:r>
            <a:r>
              <a:rPr sz="1400" spc="-15" dirty="0">
                <a:latin typeface="Corbel"/>
                <a:cs typeface="Corbel"/>
              </a:rPr>
              <a:t> </a:t>
            </a:r>
            <a:r>
              <a:rPr sz="1400" dirty="0">
                <a:latin typeface="Corbel"/>
                <a:cs typeface="Corbel"/>
              </a:rPr>
              <a:t>on</a:t>
            </a:r>
            <a:r>
              <a:rPr sz="1400" spc="-25" dirty="0">
                <a:latin typeface="Corbel"/>
                <a:cs typeface="Corbel"/>
              </a:rPr>
              <a:t> </a:t>
            </a:r>
            <a:r>
              <a:rPr sz="1400" b="1" dirty="0">
                <a:latin typeface="Corbel"/>
                <a:cs typeface="Corbel"/>
              </a:rPr>
              <a:t>Submit</a:t>
            </a:r>
            <a:r>
              <a:rPr sz="1400" b="1" spc="-25" dirty="0">
                <a:latin typeface="Corbel"/>
                <a:cs typeface="Corbel"/>
              </a:rPr>
              <a:t> </a:t>
            </a:r>
            <a:r>
              <a:rPr sz="1400" b="1" dirty="0">
                <a:latin typeface="Corbel"/>
                <a:cs typeface="Corbel"/>
              </a:rPr>
              <a:t>loan</a:t>
            </a:r>
            <a:r>
              <a:rPr sz="1400" b="1" spc="-30" dirty="0">
                <a:latin typeface="Corbel"/>
                <a:cs typeface="Corbel"/>
              </a:rPr>
              <a:t> </a:t>
            </a:r>
            <a:r>
              <a:rPr sz="1400" dirty="0">
                <a:latin typeface="Corbel"/>
                <a:cs typeface="Corbel"/>
              </a:rPr>
              <a:t>under</a:t>
            </a:r>
            <a:r>
              <a:rPr sz="1400" spc="-45" dirty="0">
                <a:latin typeface="Corbel"/>
                <a:cs typeface="Corbel"/>
              </a:rPr>
              <a:t> </a:t>
            </a:r>
            <a:r>
              <a:rPr sz="1400" spc="-10" dirty="0">
                <a:latin typeface="Corbel"/>
                <a:cs typeface="Corbel"/>
              </a:rPr>
              <a:t>Loan</a:t>
            </a:r>
            <a:r>
              <a:rPr sz="1400" spc="-60" dirty="0">
                <a:latin typeface="Corbel"/>
                <a:cs typeface="Corbel"/>
              </a:rPr>
              <a:t> </a:t>
            </a:r>
            <a:r>
              <a:rPr sz="1400" dirty="0">
                <a:latin typeface="Corbel"/>
                <a:cs typeface="Corbel"/>
              </a:rPr>
              <a:t>Actions</a:t>
            </a:r>
            <a:r>
              <a:rPr sz="1400" spc="-20" dirty="0">
                <a:latin typeface="Corbel"/>
                <a:cs typeface="Corbel"/>
              </a:rPr>
              <a:t> </a:t>
            </a:r>
            <a:r>
              <a:rPr sz="1400" dirty="0">
                <a:latin typeface="Corbel"/>
                <a:cs typeface="Corbel"/>
              </a:rPr>
              <a:t>menu,</a:t>
            </a:r>
            <a:r>
              <a:rPr sz="1400" spc="-25" dirty="0">
                <a:latin typeface="Corbel"/>
                <a:cs typeface="Corbel"/>
              </a:rPr>
              <a:t> </a:t>
            </a:r>
            <a:r>
              <a:rPr sz="1400" dirty="0">
                <a:latin typeface="Corbel"/>
                <a:cs typeface="Corbel"/>
              </a:rPr>
              <a:t>when</a:t>
            </a:r>
            <a:r>
              <a:rPr sz="1400" spc="-30" dirty="0">
                <a:latin typeface="Corbel"/>
                <a:cs typeface="Corbel"/>
              </a:rPr>
              <a:t> </a:t>
            </a:r>
            <a:r>
              <a:rPr sz="1400" dirty="0">
                <a:latin typeface="Corbel"/>
                <a:cs typeface="Corbel"/>
              </a:rPr>
              <a:t>prompted</a:t>
            </a:r>
            <a:r>
              <a:rPr sz="1400" spc="-20" dirty="0">
                <a:latin typeface="Corbel"/>
                <a:cs typeface="Corbel"/>
              </a:rPr>
              <a:t> </a:t>
            </a:r>
            <a:r>
              <a:rPr sz="1400" dirty="0">
                <a:latin typeface="Corbel"/>
                <a:cs typeface="Corbel"/>
              </a:rPr>
              <a:t>“</a:t>
            </a:r>
            <a:r>
              <a:rPr sz="1400" b="1" dirty="0">
                <a:latin typeface="Corbel"/>
                <a:cs typeface="Corbel"/>
              </a:rPr>
              <a:t>Are</a:t>
            </a:r>
            <a:r>
              <a:rPr sz="1400" b="1" spc="-20" dirty="0">
                <a:latin typeface="Corbel"/>
                <a:cs typeface="Corbel"/>
              </a:rPr>
              <a:t> </a:t>
            </a:r>
            <a:r>
              <a:rPr sz="1400" b="1" dirty="0">
                <a:latin typeface="Corbel"/>
                <a:cs typeface="Corbel"/>
              </a:rPr>
              <a:t>you</a:t>
            </a:r>
            <a:r>
              <a:rPr sz="1400" b="1" spc="-35" dirty="0">
                <a:latin typeface="Corbel"/>
                <a:cs typeface="Corbel"/>
              </a:rPr>
              <a:t> </a:t>
            </a:r>
            <a:r>
              <a:rPr sz="1400" b="1" dirty="0">
                <a:latin typeface="Corbel"/>
                <a:cs typeface="Corbel"/>
              </a:rPr>
              <a:t>sure</a:t>
            </a:r>
            <a:r>
              <a:rPr sz="1400" b="1" spc="-60" dirty="0">
                <a:latin typeface="Corbel"/>
                <a:cs typeface="Corbel"/>
              </a:rPr>
              <a:t> </a:t>
            </a:r>
            <a:r>
              <a:rPr sz="1400" b="1" dirty="0">
                <a:latin typeface="Corbel"/>
                <a:cs typeface="Corbel"/>
              </a:rPr>
              <a:t>you</a:t>
            </a:r>
            <a:r>
              <a:rPr sz="1400" b="1" spc="-40" dirty="0">
                <a:latin typeface="Corbel"/>
                <a:cs typeface="Corbel"/>
              </a:rPr>
              <a:t> </a:t>
            </a:r>
            <a:r>
              <a:rPr sz="1400" b="1" dirty="0">
                <a:latin typeface="Corbel"/>
                <a:cs typeface="Corbel"/>
              </a:rPr>
              <a:t>to</a:t>
            </a:r>
            <a:r>
              <a:rPr sz="1400" b="1" spc="-25" dirty="0">
                <a:latin typeface="Corbel"/>
                <a:cs typeface="Corbel"/>
              </a:rPr>
              <a:t> </a:t>
            </a:r>
            <a:r>
              <a:rPr sz="1400" b="1" dirty="0">
                <a:latin typeface="Corbel"/>
                <a:cs typeface="Corbel"/>
              </a:rPr>
              <a:t>submit</a:t>
            </a:r>
            <a:r>
              <a:rPr sz="1400" b="1" spc="-45" dirty="0">
                <a:latin typeface="Corbel"/>
                <a:cs typeface="Corbel"/>
              </a:rPr>
              <a:t> </a:t>
            </a:r>
            <a:r>
              <a:rPr sz="1400" b="1" dirty="0">
                <a:latin typeface="Corbel"/>
                <a:cs typeface="Corbel"/>
              </a:rPr>
              <a:t>this</a:t>
            </a:r>
            <a:r>
              <a:rPr sz="1400" b="1" spc="-15" dirty="0">
                <a:latin typeface="Corbel"/>
                <a:cs typeface="Corbel"/>
              </a:rPr>
              <a:t> </a:t>
            </a:r>
            <a:r>
              <a:rPr sz="1400" b="1" dirty="0">
                <a:latin typeface="Corbel"/>
                <a:cs typeface="Corbel"/>
              </a:rPr>
              <a:t>loan</a:t>
            </a:r>
            <a:r>
              <a:rPr sz="1400" b="1" spc="-45" dirty="0">
                <a:latin typeface="Corbel"/>
                <a:cs typeface="Corbel"/>
              </a:rPr>
              <a:t> </a:t>
            </a:r>
            <a:r>
              <a:rPr sz="1400" b="1" dirty="0">
                <a:latin typeface="Corbel"/>
                <a:cs typeface="Corbel"/>
              </a:rPr>
              <a:t>at</a:t>
            </a:r>
            <a:r>
              <a:rPr sz="1400" b="1" spc="-50" dirty="0">
                <a:latin typeface="Corbel"/>
                <a:cs typeface="Corbel"/>
              </a:rPr>
              <a:t> </a:t>
            </a:r>
            <a:r>
              <a:rPr sz="1400" b="1" dirty="0">
                <a:latin typeface="Corbel"/>
                <a:cs typeface="Corbel"/>
              </a:rPr>
              <a:t>this</a:t>
            </a:r>
            <a:r>
              <a:rPr sz="1400" b="1" spc="-15" dirty="0">
                <a:latin typeface="Corbel"/>
                <a:cs typeface="Corbel"/>
              </a:rPr>
              <a:t> </a:t>
            </a:r>
            <a:r>
              <a:rPr sz="1400" b="1" dirty="0">
                <a:latin typeface="Corbel"/>
                <a:cs typeface="Corbel"/>
              </a:rPr>
              <a:t>time</a:t>
            </a:r>
            <a:r>
              <a:rPr sz="1400" dirty="0">
                <a:latin typeface="Corbel"/>
                <a:cs typeface="Corbel"/>
              </a:rPr>
              <a:t>”</a:t>
            </a:r>
            <a:r>
              <a:rPr sz="1400" spc="-30" dirty="0">
                <a:latin typeface="Corbel"/>
                <a:cs typeface="Corbel"/>
              </a:rPr>
              <a:t> </a:t>
            </a:r>
            <a:r>
              <a:rPr sz="1400" dirty="0">
                <a:latin typeface="Corbel"/>
                <a:cs typeface="Corbel"/>
              </a:rPr>
              <a:t>click </a:t>
            </a:r>
            <a:r>
              <a:rPr sz="1400" b="1" spc="-10" dirty="0">
                <a:latin typeface="Corbel"/>
                <a:cs typeface="Corbel"/>
              </a:rPr>
              <a:t>Continue.</a:t>
            </a:r>
            <a:endParaRPr sz="1400" dirty="0">
              <a:latin typeface="Corbel"/>
              <a:cs typeface="Corbel"/>
            </a:endParaRPr>
          </a:p>
        </p:txBody>
      </p:sp>
      <p:sp>
        <p:nvSpPr>
          <p:cNvPr id="8" name="object 8"/>
          <p:cNvSpPr/>
          <p:nvPr/>
        </p:nvSpPr>
        <p:spPr>
          <a:xfrm>
            <a:off x="3677411" y="5237988"/>
            <a:ext cx="4788535" cy="360045"/>
          </a:xfrm>
          <a:custGeom>
            <a:avLst/>
            <a:gdLst/>
            <a:ahLst/>
            <a:cxnLst/>
            <a:rect l="l" t="t" r="r" b="b"/>
            <a:pathLst>
              <a:path w="4788534" h="360045">
                <a:moveTo>
                  <a:pt x="3889247" y="3048"/>
                </a:moveTo>
                <a:lnTo>
                  <a:pt x="4788407" y="3048"/>
                </a:lnTo>
                <a:lnTo>
                  <a:pt x="4788407" y="359664"/>
                </a:lnTo>
                <a:lnTo>
                  <a:pt x="3889247" y="359664"/>
                </a:lnTo>
                <a:lnTo>
                  <a:pt x="3889247" y="3048"/>
                </a:lnTo>
                <a:close/>
              </a:path>
              <a:path w="4788534" h="360045">
                <a:moveTo>
                  <a:pt x="0" y="0"/>
                </a:moveTo>
                <a:lnTo>
                  <a:pt x="896112" y="0"/>
                </a:lnTo>
                <a:lnTo>
                  <a:pt x="896112" y="356616"/>
                </a:lnTo>
                <a:lnTo>
                  <a:pt x="0" y="356616"/>
                </a:lnTo>
                <a:lnTo>
                  <a:pt x="0" y="0"/>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91840" y="1048511"/>
            <a:ext cx="6105525" cy="1515110"/>
            <a:chOff x="3291840" y="1048511"/>
            <a:chExt cx="6105525" cy="1515110"/>
          </a:xfrm>
        </p:grpSpPr>
        <p:pic>
          <p:nvPicPr>
            <p:cNvPr id="3" name="object 3"/>
            <p:cNvPicPr/>
            <p:nvPr/>
          </p:nvPicPr>
          <p:blipFill>
            <a:blip r:embed="rId2" cstate="print"/>
            <a:stretch>
              <a:fillRect/>
            </a:stretch>
          </p:blipFill>
          <p:spPr>
            <a:xfrm>
              <a:off x="3291840" y="1048511"/>
              <a:ext cx="6105131" cy="1514856"/>
            </a:xfrm>
            <a:prstGeom prst="rect">
              <a:avLst/>
            </a:prstGeom>
          </p:spPr>
        </p:pic>
        <p:pic>
          <p:nvPicPr>
            <p:cNvPr id="4" name="object 4"/>
            <p:cNvPicPr/>
            <p:nvPr/>
          </p:nvPicPr>
          <p:blipFill>
            <a:blip r:embed="rId3" cstate="print"/>
            <a:stretch>
              <a:fillRect/>
            </a:stretch>
          </p:blipFill>
          <p:spPr>
            <a:xfrm>
              <a:off x="3489960" y="1246632"/>
              <a:ext cx="5513819" cy="923543"/>
            </a:xfrm>
            <a:prstGeom prst="rect">
              <a:avLst/>
            </a:prstGeom>
          </p:spPr>
        </p:pic>
      </p:grpSp>
      <p:sp>
        <p:nvSpPr>
          <p:cNvPr id="5" name="object 5"/>
          <p:cNvSpPr txBox="1"/>
          <p:nvPr/>
        </p:nvSpPr>
        <p:spPr>
          <a:xfrm>
            <a:off x="5175599" y="880468"/>
            <a:ext cx="1741170"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1.</a:t>
            </a:r>
            <a:r>
              <a:rPr sz="1400" spc="-75" dirty="0">
                <a:latin typeface="Corbel"/>
                <a:cs typeface="Corbel"/>
              </a:rPr>
              <a:t> </a:t>
            </a:r>
            <a:r>
              <a:rPr sz="1400" dirty="0">
                <a:latin typeface="Corbel"/>
                <a:cs typeface="Corbel"/>
              </a:rPr>
              <a:t>Click </a:t>
            </a:r>
            <a:r>
              <a:rPr sz="1400" b="1" dirty="0">
                <a:latin typeface="Corbel"/>
                <a:cs typeface="Corbel"/>
              </a:rPr>
              <a:t>Add</a:t>
            </a:r>
            <a:r>
              <a:rPr sz="1400" b="1" spc="-30" dirty="0">
                <a:latin typeface="Corbel"/>
                <a:cs typeface="Corbel"/>
              </a:rPr>
              <a:t> </a:t>
            </a:r>
            <a:r>
              <a:rPr sz="1400" b="1" dirty="0">
                <a:latin typeface="Corbel"/>
                <a:cs typeface="Corbel"/>
              </a:rPr>
              <a:t>New</a:t>
            </a:r>
            <a:r>
              <a:rPr sz="1400" b="1" spc="-30" dirty="0">
                <a:latin typeface="Corbel"/>
                <a:cs typeface="Corbel"/>
              </a:rPr>
              <a:t> </a:t>
            </a:r>
            <a:r>
              <a:rPr sz="1400" b="1" spc="-20" dirty="0">
                <a:latin typeface="Corbel"/>
                <a:cs typeface="Corbel"/>
              </a:rPr>
              <a:t>Loan.</a:t>
            </a:r>
            <a:endParaRPr sz="1400" dirty="0">
              <a:latin typeface="Corbel"/>
              <a:cs typeface="Corbel"/>
            </a:endParaRPr>
          </a:p>
        </p:txBody>
      </p:sp>
      <p:sp>
        <p:nvSpPr>
          <p:cNvPr id="6" name="object 6"/>
          <p:cNvSpPr/>
          <p:nvPr/>
        </p:nvSpPr>
        <p:spPr>
          <a:xfrm>
            <a:off x="4671059" y="1872995"/>
            <a:ext cx="683260" cy="332740"/>
          </a:xfrm>
          <a:custGeom>
            <a:avLst/>
            <a:gdLst/>
            <a:ahLst/>
            <a:cxnLst/>
            <a:rect l="l" t="t" r="r" b="b"/>
            <a:pathLst>
              <a:path w="683260" h="332739">
                <a:moveTo>
                  <a:pt x="0" y="0"/>
                </a:moveTo>
                <a:lnTo>
                  <a:pt x="682751" y="0"/>
                </a:lnTo>
                <a:lnTo>
                  <a:pt x="682751" y="332232"/>
                </a:lnTo>
                <a:lnTo>
                  <a:pt x="0" y="332232"/>
                </a:lnTo>
                <a:lnTo>
                  <a:pt x="0" y="0"/>
                </a:lnTo>
                <a:close/>
              </a:path>
            </a:pathLst>
          </a:custGeom>
          <a:ln w="28575">
            <a:solidFill>
              <a:srgbClr val="1F7CAC"/>
            </a:solidFill>
          </a:ln>
        </p:spPr>
        <p:txBody>
          <a:bodyPr wrap="square" lIns="0" tIns="0" rIns="0" bIns="0" rtlCol="0"/>
          <a:lstStyle/>
          <a:p>
            <a:endParaRPr/>
          </a:p>
        </p:txBody>
      </p:sp>
      <p:grpSp>
        <p:nvGrpSpPr>
          <p:cNvPr id="7" name="object 7"/>
          <p:cNvGrpSpPr/>
          <p:nvPr/>
        </p:nvGrpSpPr>
        <p:grpSpPr>
          <a:xfrm>
            <a:off x="3785616" y="2633472"/>
            <a:ext cx="5066030" cy="3947160"/>
            <a:chOff x="3785616" y="2633472"/>
            <a:chExt cx="5066030" cy="3947160"/>
          </a:xfrm>
        </p:grpSpPr>
        <p:pic>
          <p:nvPicPr>
            <p:cNvPr id="8" name="object 8"/>
            <p:cNvPicPr/>
            <p:nvPr/>
          </p:nvPicPr>
          <p:blipFill>
            <a:blip r:embed="rId4" cstate="print"/>
            <a:stretch>
              <a:fillRect/>
            </a:stretch>
          </p:blipFill>
          <p:spPr>
            <a:xfrm>
              <a:off x="3785616" y="2633472"/>
              <a:ext cx="5065775" cy="3947159"/>
            </a:xfrm>
            <a:prstGeom prst="rect">
              <a:avLst/>
            </a:prstGeom>
          </p:spPr>
        </p:pic>
        <p:pic>
          <p:nvPicPr>
            <p:cNvPr id="9" name="object 9"/>
            <p:cNvPicPr/>
            <p:nvPr/>
          </p:nvPicPr>
          <p:blipFill>
            <a:blip r:embed="rId5" cstate="print"/>
            <a:stretch>
              <a:fillRect/>
            </a:stretch>
          </p:blipFill>
          <p:spPr>
            <a:xfrm>
              <a:off x="3983735" y="2831591"/>
              <a:ext cx="4474463" cy="3355847"/>
            </a:xfrm>
            <a:prstGeom prst="rect">
              <a:avLst/>
            </a:prstGeom>
          </p:spPr>
        </p:pic>
      </p:grpSp>
      <p:sp>
        <p:nvSpPr>
          <p:cNvPr id="10" name="object 10"/>
          <p:cNvSpPr txBox="1"/>
          <p:nvPr/>
        </p:nvSpPr>
        <p:spPr>
          <a:xfrm>
            <a:off x="4312141" y="2465979"/>
            <a:ext cx="4022725"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2.</a:t>
            </a:r>
            <a:r>
              <a:rPr sz="1400" spc="-75" dirty="0">
                <a:latin typeface="Corbel"/>
                <a:cs typeface="Corbel"/>
              </a:rPr>
              <a:t> </a:t>
            </a:r>
            <a:r>
              <a:rPr sz="1400" dirty="0">
                <a:latin typeface="Corbel"/>
                <a:cs typeface="Corbel"/>
              </a:rPr>
              <a:t>Select</a:t>
            </a:r>
            <a:r>
              <a:rPr sz="1400" spc="-20" dirty="0">
                <a:latin typeface="Corbel"/>
                <a:cs typeface="Corbel"/>
              </a:rPr>
              <a:t> </a:t>
            </a:r>
            <a:r>
              <a:rPr sz="1400" b="1" dirty="0">
                <a:latin typeface="Corbel"/>
                <a:cs typeface="Corbel"/>
              </a:rPr>
              <a:t>Loan</a:t>
            </a:r>
            <a:r>
              <a:rPr sz="1400" b="1" spc="-60" dirty="0">
                <a:latin typeface="Corbel"/>
                <a:cs typeface="Corbel"/>
              </a:rPr>
              <a:t> </a:t>
            </a:r>
            <a:r>
              <a:rPr sz="1400" b="1" dirty="0">
                <a:latin typeface="Corbel"/>
                <a:cs typeface="Corbel"/>
              </a:rPr>
              <a:t>Officer</a:t>
            </a:r>
            <a:r>
              <a:rPr sz="1400" b="1" spc="-45" dirty="0">
                <a:latin typeface="Corbel"/>
                <a:cs typeface="Corbel"/>
              </a:rPr>
              <a:t> </a:t>
            </a:r>
            <a:r>
              <a:rPr sz="1400" dirty="0">
                <a:latin typeface="Corbel"/>
                <a:cs typeface="Corbel"/>
              </a:rPr>
              <a:t>and</a:t>
            </a:r>
            <a:r>
              <a:rPr sz="1400" spc="-25" dirty="0">
                <a:latin typeface="Corbel"/>
                <a:cs typeface="Corbel"/>
              </a:rPr>
              <a:t> </a:t>
            </a:r>
            <a:r>
              <a:rPr sz="1400" b="1" dirty="0">
                <a:latin typeface="Corbel"/>
                <a:cs typeface="Corbel"/>
              </a:rPr>
              <a:t>Loan</a:t>
            </a:r>
            <a:r>
              <a:rPr sz="1400" b="1" spc="-25" dirty="0">
                <a:latin typeface="Corbel"/>
                <a:cs typeface="Corbel"/>
              </a:rPr>
              <a:t> </a:t>
            </a:r>
            <a:r>
              <a:rPr sz="1400" b="1" spc="-10" dirty="0">
                <a:latin typeface="Corbel"/>
                <a:cs typeface="Corbel"/>
              </a:rPr>
              <a:t>Processor</a:t>
            </a:r>
            <a:r>
              <a:rPr sz="1400" spc="-10" dirty="0">
                <a:latin typeface="Corbel"/>
                <a:cs typeface="Corbel"/>
              </a:rPr>
              <a:t>.</a:t>
            </a:r>
            <a:r>
              <a:rPr sz="1400" spc="-75" dirty="0">
                <a:latin typeface="Corbel"/>
                <a:cs typeface="Corbel"/>
              </a:rPr>
              <a:t> </a:t>
            </a:r>
            <a:r>
              <a:rPr sz="1400" dirty="0">
                <a:latin typeface="Corbel"/>
                <a:cs typeface="Corbel"/>
              </a:rPr>
              <a:t>Click</a:t>
            </a:r>
            <a:r>
              <a:rPr sz="1400" spc="10" dirty="0">
                <a:latin typeface="Corbel"/>
                <a:cs typeface="Corbel"/>
              </a:rPr>
              <a:t> </a:t>
            </a:r>
            <a:r>
              <a:rPr sz="1400" b="1" spc="-10" dirty="0">
                <a:latin typeface="Corbel"/>
                <a:cs typeface="Corbel"/>
              </a:rPr>
              <a:t>Next</a:t>
            </a:r>
            <a:r>
              <a:rPr sz="1400" spc="-10" dirty="0">
                <a:latin typeface="Corbel"/>
                <a:cs typeface="Corbel"/>
              </a:rPr>
              <a:t>.</a:t>
            </a:r>
            <a:endParaRPr sz="1400">
              <a:latin typeface="Corbel"/>
              <a:cs typeface="Corbel"/>
            </a:endParaRPr>
          </a:p>
        </p:txBody>
      </p:sp>
      <p:sp>
        <p:nvSpPr>
          <p:cNvPr id="11" name="object 11"/>
          <p:cNvSpPr/>
          <p:nvPr/>
        </p:nvSpPr>
        <p:spPr>
          <a:xfrm>
            <a:off x="4619244" y="4186428"/>
            <a:ext cx="3816350" cy="1932939"/>
          </a:xfrm>
          <a:custGeom>
            <a:avLst/>
            <a:gdLst/>
            <a:ahLst/>
            <a:cxnLst/>
            <a:rect l="l" t="t" r="r" b="b"/>
            <a:pathLst>
              <a:path w="3816350" h="1932939">
                <a:moveTo>
                  <a:pt x="0" y="0"/>
                </a:moveTo>
                <a:lnTo>
                  <a:pt x="3535679" y="0"/>
                </a:lnTo>
                <a:lnTo>
                  <a:pt x="3535679" y="329184"/>
                </a:lnTo>
                <a:lnTo>
                  <a:pt x="0" y="329184"/>
                </a:lnTo>
                <a:lnTo>
                  <a:pt x="0" y="0"/>
                </a:lnTo>
                <a:close/>
              </a:path>
              <a:path w="3816350" h="1932939">
                <a:moveTo>
                  <a:pt x="0" y="1054608"/>
                </a:moveTo>
                <a:lnTo>
                  <a:pt x="3535679" y="1054608"/>
                </a:lnTo>
                <a:lnTo>
                  <a:pt x="3535679" y="1383792"/>
                </a:lnTo>
                <a:lnTo>
                  <a:pt x="0" y="1383792"/>
                </a:lnTo>
                <a:lnTo>
                  <a:pt x="0" y="1054608"/>
                </a:lnTo>
                <a:close/>
              </a:path>
              <a:path w="3816350" h="1932939">
                <a:moveTo>
                  <a:pt x="3026663" y="1679448"/>
                </a:moveTo>
                <a:lnTo>
                  <a:pt x="3816095" y="1679448"/>
                </a:lnTo>
                <a:lnTo>
                  <a:pt x="3816095" y="1932432"/>
                </a:lnTo>
                <a:lnTo>
                  <a:pt x="3026663" y="1932432"/>
                </a:lnTo>
                <a:lnTo>
                  <a:pt x="3026663" y="1679448"/>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39202" y="837821"/>
            <a:ext cx="7893684" cy="451484"/>
          </a:xfrm>
          <a:prstGeom prst="rect">
            <a:avLst/>
          </a:prstGeom>
        </p:spPr>
        <p:txBody>
          <a:bodyPr vert="horz" wrap="square" lIns="0" tIns="11430" rIns="0" bIns="0" rtlCol="0">
            <a:spAutoFit/>
          </a:bodyPr>
          <a:lstStyle/>
          <a:p>
            <a:pPr marL="393065" marR="5080" indent="-381000">
              <a:lnSpc>
                <a:spcPct val="100000"/>
              </a:lnSpc>
              <a:spcBef>
                <a:spcPts val="90"/>
              </a:spcBef>
            </a:pPr>
            <a:r>
              <a:rPr sz="1400" spc="-20" dirty="0">
                <a:latin typeface="Corbel"/>
                <a:cs typeface="Corbel"/>
              </a:rPr>
              <a:t>3.</a:t>
            </a:r>
            <a:r>
              <a:rPr sz="1400" spc="-75" dirty="0">
                <a:latin typeface="Corbel"/>
                <a:cs typeface="Corbel"/>
              </a:rPr>
              <a:t> </a:t>
            </a:r>
            <a:r>
              <a:rPr sz="1400" spc="-50" dirty="0">
                <a:latin typeface="Corbel"/>
                <a:cs typeface="Corbel"/>
              </a:rPr>
              <a:t>To</a:t>
            </a:r>
            <a:r>
              <a:rPr sz="1400" spc="-25" dirty="0">
                <a:latin typeface="Corbel"/>
                <a:cs typeface="Corbel"/>
              </a:rPr>
              <a:t> </a:t>
            </a:r>
            <a:r>
              <a:rPr sz="1400" dirty="0">
                <a:latin typeface="Corbel"/>
                <a:cs typeface="Corbel"/>
              </a:rPr>
              <a:t>submit</a:t>
            </a:r>
            <a:r>
              <a:rPr sz="1400" spc="-25" dirty="0">
                <a:latin typeface="Corbel"/>
                <a:cs typeface="Corbel"/>
              </a:rPr>
              <a:t> </a:t>
            </a:r>
            <a:r>
              <a:rPr sz="1400" dirty="0">
                <a:latin typeface="Corbel"/>
                <a:cs typeface="Corbel"/>
              </a:rPr>
              <a:t>a</a:t>
            </a:r>
            <a:r>
              <a:rPr sz="1400" spc="-35" dirty="0">
                <a:latin typeface="Corbel"/>
                <a:cs typeface="Corbel"/>
              </a:rPr>
              <a:t> </a:t>
            </a:r>
            <a:r>
              <a:rPr sz="1400" dirty="0">
                <a:latin typeface="Corbel"/>
                <a:cs typeface="Corbel"/>
              </a:rPr>
              <a:t>loan</a:t>
            </a:r>
            <a:r>
              <a:rPr lang="en-US" sz="1400" dirty="0">
                <a:latin typeface="Corbel"/>
                <a:cs typeface="Corbel"/>
              </a:rPr>
              <a:t>,</a:t>
            </a:r>
            <a:r>
              <a:rPr sz="1400" spc="-20" dirty="0">
                <a:latin typeface="Corbel"/>
                <a:cs typeface="Corbel"/>
              </a:rPr>
              <a:t> </a:t>
            </a:r>
            <a:r>
              <a:rPr sz="1400" dirty="0">
                <a:latin typeface="Corbel"/>
                <a:cs typeface="Corbel"/>
              </a:rPr>
              <a:t>you</a:t>
            </a:r>
            <a:r>
              <a:rPr sz="1400" spc="-30" dirty="0">
                <a:latin typeface="Corbel"/>
                <a:cs typeface="Corbel"/>
              </a:rPr>
              <a:t> </a:t>
            </a:r>
            <a:r>
              <a:rPr sz="1400" dirty="0">
                <a:latin typeface="Corbel"/>
                <a:cs typeface="Corbel"/>
              </a:rPr>
              <a:t>may</a:t>
            </a:r>
            <a:r>
              <a:rPr sz="1400" spc="-5" dirty="0">
                <a:latin typeface="Corbel"/>
                <a:cs typeface="Corbel"/>
              </a:rPr>
              <a:t> </a:t>
            </a:r>
            <a:r>
              <a:rPr sz="1400" b="1" dirty="0">
                <a:latin typeface="Corbel"/>
                <a:cs typeface="Corbel"/>
              </a:rPr>
              <a:t>upload</a:t>
            </a:r>
            <a:r>
              <a:rPr sz="1400" b="1" spc="-45" dirty="0">
                <a:latin typeface="Corbel"/>
                <a:cs typeface="Corbel"/>
              </a:rPr>
              <a:t> </a:t>
            </a:r>
            <a:r>
              <a:rPr sz="1400" b="1" dirty="0">
                <a:latin typeface="Corbel"/>
                <a:cs typeface="Corbel"/>
              </a:rPr>
              <a:t>your</a:t>
            </a:r>
            <a:r>
              <a:rPr sz="1400" b="1" spc="-20" dirty="0">
                <a:latin typeface="Corbel"/>
                <a:cs typeface="Corbel"/>
              </a:rPr>
              <a:t> </a:t>
            </a:r>
            <a:r>
              <a:rPr sz="1400" b="1" dirty="0">
                <a:latin typeface="Corbel"/>
                <a:cs typeface="Corbel"/>
              </a:rPr>
              <a:t>MISMO</a:t>
            </a:r>
            <a:r>
              <a:rPr sz="1400" b="1" spc="10" dirty="0">
                <a:latin typeface="Corbel"/>
                <a:cs typeface="Corbel"/>
              </a:rPr>
              <a:t> </a:t>
            </a:r>
            <a:r>
              <a:rPr sz="1400" b="1" dirty="0">
                <a:latin typeface="Corbel"/>
                <a:cs typeface="Corbel"/>
              </a:rPr>
              <a:t>3.4</a:t>
            </a:r>
            <a:r>
              <a:rPr sz="1400" b="1" spc="-30" dirty="0">
                <a:latin typeface="Corbel"/>
                <a:cs typeface="Corbel"/>
              </a:rPr>
              <a:t> </a:t>
            </a:r>
            <a:r>
              <a:rPr sz="1400" dirty="0">
                <a:latin typeface="Corbel"/>
                <a:cs typeface="Corbel"/>
              </a:rPr>
              <a:t>file</a:t>
            </a:r>
            <a:r>
              <a:rPr sz="1400" spc="15" dirty="0">
                <a:latin typeface="Corbel"/>
                <a:cs typeface="Corbel"/>
              </a:rPr>
              <a:t> </a:t>
            </a:r>
            <a:r>
              <a:rPr sz="1400" i="1" dirty="0">
                <a:latin typeface="Corbel"/>
                <a:cs typeface="Corbel"/>
              </a:rPr>
              <a:t>or</a:t>
            </a:r>
            <a:r>
              <a:rPr sz="1400" i="1" spc="-40" dirty="0">
                <a:latin typeface="Corbel"/>
                <a:cs typeface="Corbel"/>
              </a:rPr>
              <a:t> </a:t>
            </a:r>
            <a:r>
              <a:rPr sz="1400" b="1" dirty="0">
                <a:latin typeface="Corbel"/>
                <a:cs typeface="Corbel"/>
              </a:rPr>
              <a:t>manually</a:t>
            </a:r>
            <a:r>
              <a:rPr sz="1400" b="1" spc="-10" dirty="0">
                <a:latin typeface="Corbel"/>
                <a:cs typeface="Corbel"/>
              </a:rPr>
              <a:t> </a:t>
            </a:r>
            <a:r>
              <a:rPr sz="1400" b="1" dirty="0">
                <a:latin typeface="Corbel"/>
                <a:cs typeface="Corbel"/>
              </a:rPr>
              <a:t>input</a:t>
            </a:r>
            <a:r>
              <a:rPr sz="1400" b="1" spc="-20" dirty="0">
                <a:latin typeface="Corbel"/>
                <a:cs typeface="Corbel"/>
              </a:rPr>
              <a:t> </a:t>
            </a:r>
            <a:r>
              <a:rPr sz="1400" b="1" dirty="0">
                <a:latin typeface="Corbel"/>
                <a:cs typeface="Corbel"/>
              </a:rPr>
              <a:t>the</a:t>
            </a:r>
            <a:r>
              <a:rPr sz="1400" b="1" spc="-30" dirty="0">
                <a:latin typeface="Corbel"/>
                <a:cs typeface="Corbel"/>
              </a:rPr>
              <a:t> </a:t>
            </a:r>
            <a:r>
              <a:rPr sz="1400" b="1" dirty="0">
                <a:latin typeface="Corbel"/>
                <a:cs typeface="Corbel"/>
              </a:rPr>
              <a:t>loan</a:t>
            </a:r>
            <a:r>
              <a:rPr sz="1400" b="1" spc="-40" dirty="0">
                <a:latin typeface="Corbel"/>
                <a:cs typeface="Corbel"/>
              </a:rPr>
              <a:t> </a:t>
            </a:r>
            <a:r>
              <a:rPr sz="1400" b="1" spc="-10" dirty="0">
                <a:latin typeface="Corbel"/>
                <a:cs typeface="Corbel"/>
              </a:rPr>
              <a:t>data</a:t>
            </a:r>
            <a:r>
              <a:rPr sz="1400" spc="-10" dirty="0">
                <a:latin typeface="Corbel"/>
                <a:cs typeface="Corbel"/>
              </a:rPr>
              <a:t>.</a:t>
            </a:r>
            <a:r>
              <a:rPr sz="1400" spc="-55" dirty="0">
                <a:latin typeface="Corbel"/>
                <a:cs typeface="Corbel"/>
              </a:rPr>
              <a:t> </a:t>
            </a:r>
            <a:r>
              <a:rPr sz="1400" dirty="0">
                <a:latin typeface="Corbel"/>
                <a:cs typeface="Corbel"/>
              </a:rPr>
              <a:t>Click</a:t>
            </a:r>
            <a:r>
              <a:rPr sz="1400" spc="10" dirty="0">
                <a:latin typeface="Corbel"/>
                <a:cs typeface="Corbel"/>
              </a:rPr>
              <a:t> </a:t>
            </a:r>
            <a:r>
              <a:rPr sz="1400" b="1" dirty="0">
                <a:latin typeface="Corbel"/>
                <a:cs typeface="Corbel"/>
              </a:rPr>
              <a:t>Next</a:t>
            </a:r>
            <a:r>
              <a:rPr sz="1400" dirty="0">
                <a:latin typeface="Corbel"/>
                <a:cs typeface="Corbel"/>
              </a:rPr>
              <a:t>.</a:t>
            </a:r>
            <a:r>
              <a:rPr sz="1400" spc="-35" dirty="0">
                <a:latin typeface="Corbel"/>
                <a:cs typeface="Corbel"/>
              </a:rPr>
              <a:t> </a:t>
            </a:r>
            <a:endParaRPr lang="en-US" sz="1400" spc="-35" dirty="0">
              <a:latin typeface="Corbel"/>
              <a:cs typeface="Corbel"/>
            </a:endParaRPr>
          </a:p>
          <a:p>
            <a:pPr marL="393065" marR="5080" indent="-381000">
              <a:lnSpc>
                <a:spcPct val="100000"/>
              </a:lnSpc>
              <a:spcBef>
                <a:spcPts val="90"/>
              </a:spcBef>
            </a:pPr>
            <a:r>
              <a:rPr sz="1400" spc="-10" dirty="0">
                <a:latin typeface="Corbel"/>
                <a:cs typeface="Corbel"/>
              </a:rPr>
              <a:t>Note: </a:t>
            </a:r>
            <a:r>
              <a:rPr sz="1400" dirty="0">
                <a:latin typeface="Corbel"/>
                <a:cs typeface="Corbel"/>
              </a:rPr>
              <a:t>FNM</a:t>
            </a:r>
            <a:r>
              <a:rPr sz="1400" spc="-40" dirty="0">
                <a:latin typeface="Corbel"/>
                <a:cs typeface="Corbel"/>
              </a:rPr>
              <a:t> </a:t>
            </a:r>
            <a:r>
              <a:rPr sz="1400" dirty="0">
                <a:latin typeface="Corbel"/>
                <a:cs typeface="Corbel"/>
              </a:rPr>
              <a:t>3.2</a:t>
            </a:r>
            <a:r>
              <a:rPr sz="1400" spc="-10" dirty="0">
                <a:latin typeface="Corbel"/>
                <a:cs typeface="Corbel"/>
              </a:rPr>
              <a:t> </a:t>
            </a:r>
            <a:r>
              <a:rPr sz="1400" dirty="0">
                <a:latin typeface="Corbel"/>
                <a:cs typeface="Corbel"/>
              </a:rPr>
              <a:t>files</a:t>
            </a:r>
            <a:r>
              <a:rPr sz="1400" spc="-30" dirty="0">
                <a:latin typeface="Corbel"/>
                <a:cs typeface="Corbel"/>
              </a:rPr>
              <a:t> </a:t>
            </a:r>
            <a:r>
              <a:rPr sz="1400" dirty="0">
                <a:latin typeface="Corbel"/>
                <a:cs typeface="Corbel"/>
              </a:rPr>
              <a:t>are</a:t>
            </a:r>
            <a:r>
              <a:rPr sz="1400" spc="-15" dirty="0">
                <a:latin typeface="Corbel"/>
                <a:cs typeface="Corbel"/>
              </a:rPr>
              <a:t> </a:t>
            </a:r>
            <a:r>
              <a:rPr sz="1400" dirty="0">
                <a:latin typeface="Corbel"/>
                <a:cs typeface="Corbel"/>
              </a:rPr>
              <a:t>accepted</a:t>
            </a:r>
            <a:r>
              <a:rPr lang="en-US" sz="1400" dirty="0">
                <a:latin typeface="Corbel"/>
                <a:cs typeface="Corbel"/>
              </a:rPr>
              <a:t>.</a:t>
            </a:r>
            <a:r>
              <a:rPr sz="1400" dirty="0">
                <a:latin typeface="Corbel"/>
                <a:cs typeface="Corbel"/>
              </a:rPr>
              <a:t> </a:t>
            </a:r>
            <a:r>
              <a:rPr lang="en-US" sz="1400" dirty="0">
                <a:latin typeface="Corbel"/>
                <a:cs typeface="Corbel"/>
              </a:rPr>
              <a:t>H</a:t>
            </a:r>
            <a:r>
              <a:rPr sz="1400" dirty="0">
                <a:latin typeface="Corbel"/>
                <a:cs typeface="Corbel"/>
              </a:rPr>
              <a:t>owever</a:t>
            </a:r>
            <a:r>
              <a:rPr lang="en-US" sz="1400" dirty="0">
                <a:latin typeface="Corbel"/>
                <a:cs typeface="Corbel"/>
              </a:rPr>
              <a:t>,</a:t>
            </a:r>
            <a:r>
              <a:rPr sz="1400" spc="-10" dirty="0">
                <a:latin typeface="Corbel"/>
                <a:cs typeface="Corbel"/>
              </a:rPr>
              <a:t> </a:t>
            </a:r>
            <a:r>
              <a:rPr sz="1400" dirty="0">
                <a:latin typeface="Corbel"/>
                <a:cs typeface="Corbel"/>
              </a:rPr>
              <a:t>will</a:t>
            </a:r>
            <a:r>
              <a:rPr sz="1400" spc="-10" dirty="0">
                <a:latin typeface="Corbel"/>
                <a:cs typeface="Corbel"/>
              </a:rPr>
              <a:t> </a:t>
            </a:r>
            <a:r>
              <a:rPr sz="1400" dirty="0">
                <a:latin typeface="Corbel"/>
                <a:cs typeface="Corbel"/>
              </a:rPr>
              <a:t>force</a:t>
            </a:r>
            <a:r>
              <a:rPr sz="1400" spc="5" dirty="0">
                <a:latin typeface="Corbel"/>
                <a:cs typeface="Corbel"/>
              </a:rPr>
              <a:t> </a:t>
            </a:r>
            <a:r>
              <a:rPr sz="1400" dirty="0">
                <a:latin typeface="Corbel"/>
                <a:cs typeface="Corbel"/>
              </a:rPr>
              <a:t>you</a:t>
            </a:r>
            <a:r>
              <a:rPr sz="1400" spc="-40"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upgrade</a:t>
            </a:r>
            <a:r>
              <a:rPr sz="1400" spc="-15" dirty="0">
                <a:latin typeface="Corbel"/>
                <a:cs typeface="Corbel"/>
              </a:rPr>
              <a:t> </a:t>
            </a:r>
            <a:r>
              <a:rPr sz="1400" dirty="0">
                <a:latin typeface="Corbel"/>
                <a:cs typeface="Corbel"/>
              </a:rPr>
              <a:t>to</a:t>
            </a:r>
            <a:r>
              <a:rPr sz="1400" spc="-70" dirty="0">
                <a:latin typeface="Corbel"/>
                <a:cs typeface="Corbel"/>
              </a:rPr>
              <a:t> </a:t>
            </a:r>
            <a:r>
              <a:rPr sz="1400" dirty="0">
                <a:latin typeface="Corbel"/>
                <a:cs typeface="Corbel"/>
              </a:rPr>
              <a:t>URLA</a:t>
            </a:r>
            <a:r>
              <a:rPr sz="1400" spc="-35" dirty="0">
                <a:latin typeface="Corbel"/>
                <a:cs typeface="Corbel"/>
              </a:rPr>
              <a:t> </a:t>
            </a:r>
            <a:r>
              <a:rPr sz="1400" dirty="0">
                <a:latin typeface="Corbel"/>
                <a:cs typeface="Corbel"/>
              </a:rPr>
              <a:t>format</a:t>
            </a:r>
            <a:r>
              <a:rPr sz="1400" spc="15" dirty="0">
                <a:latin typeface="Corbel"/>
                <a:cs typeface="Corbel"/>
              </a:rPr>
              <a:t> </a:t>
            </a:r>
            <a:r>
              <a:rPr sz="1400" dirty="0">
                <a:latin typeface="Corbel"/>
                <a:cs typeface="Corbel"/>
              </a:rPr>
              <a:t>at</a:t>
            </a:r>
            <a:r>
              <a:rPr sz="1400" spc="-45" dirty="0">
                <a:latin typeface="Corbel"/>
                <a:cs typeface="Corbel"/>
              </a:rPr>
              <a:t> </a:t>
            </a:r>
            <a:r>
              <a:rPr sz="1400" spc="-10" dirty="0">
                <a:latin typeface="Corbel"/>
                <a:cs typeface="Corbel"/>
              </a:rPr>
              <a:t>registration</a:t>
            </a:r>
            <a:r>
              <a:rPr sz="1400" spc="50" dirty="0">
                <a:latin typeface="Corbel"/>
                <a:cs typeface="Corbel"/>
              </a:rPr>
              <a:t> </a:t>
            </a:r>
            <a:r>
              <a:rPr sz="1400" spc="-10" dirty="0">
                <a:latin typeface="Corbel"/>
                <a:cs typeface="Corbel"/>
              </a:rPr>
              <a:t>step.</a:t>
            </a:r>
            <a:endParaRPr sz="1400" dirty="0">
              <a:latin typeface="Corbel"/>
              <a:cs typeface="Corbel"/>
            </a:endParaRPr>
          </a:p>
        </p:txBody>
      </p:sp>
      <p:grpSp>
        <p:nvGrpSpPr>
          <p:cNvPr id="3" name="object 3"/>
          <p:cNvGrpSpPr/>
          <p:nvPr/>
        </p:nvGrpSpPr>
        <p:grpSpPr>
          <a:xfrm>
            <a:off x="4145279" y="1298447"/>
            <a:ext cx="4733925" cy="3554095"/>
            <a:chOff x="4145279" y="1298447"/>
            <a:chExt cx="4733925" cy="3554095"/>
          </a:xfrm>
        </p:grpSpPr>
        <p:pic>
          <p:nvPicPr>
            <p:cNvPr id="4" name="object 4"/>
            <p:cNvPicPr/>
            <p:nvPr/>
          </p:nvPicPr>
          <p:blipFill>
            <a:blip r:embed="rId2" cstate="print"/>
            <a:stretch>
              <a:fillRect/>
            </a:stretch>
          </p:blipFill>
          <p:spPr>
            <a:xfrm>
              <a:off x="4145279" y="1298447"/>
              <a:ext cx="4733543" cy="3553967"/>
            </a:xfrm>
            <a:prstGeom prst="rect">
              <a:avLst/>
            </a:prstGeom>
          </p:spPr>
        </p:pic>
        <p:pic>
          <p:nvPicPr>
            <p:cNvPr id="5" name="object 5"/>
            <p:cNvPicPr/>
            <p:nvPr/>
          </p:nvPicPr>
          <p:blipFill>
            <a:blip r:embed="rId3" cstate="print"/>
            <a:stretch>
              <a:fillRect/>
            </a:stretch>
          </p:blipFill>
          <p:spPr>
            <a:xfrm>
              <a:off x="4343399" y="1496567"/>
              <a:ext cx="4142231" cy="2962655"/>
            </a:xfrm>
            <a:prstGeom prst="rect">
              <a:avLst/>
            </a:prstGeom>
          </p:spPr>
        </p:pic>
        <p:sp>
          <p:nvSpPr>
            <p:cNvPr id="6" name="object 6"/>
            <p:cNvSpPr/>
            <p:nvPr/>
          </p:nvSpPr>
          <p:spPr>
            <a:xfrm>
              <a:off x="4448555" y="1885187"/>
              <a:ext cx="4038600" cy="2573020"/>
            </a:xfrm>
            <a:custGeom>
              <a:avLst/>
              <a:gdLst/>
              <a:ahLst/>
              <a:cxnLst/>
              <a:rect l="l" t="t" r="r" b="b"/>
              <a:pathLst>
                <a:path w="4038600" h="2573020">
                  <a:moveTo>
                    <a:pt x="0" y="0"/>
                  </a:moveTo>
                  <a:lnTo>
                    <a:pt x="1432560" y="0"/>
                  </a:lnTo>
                  <a:lnTo>
                    <a:pt x="1432560" y="515112"/>
                  </a:lnTo>
                  <a:lnTo>
                    <a:pt x="0" y="515112"/>
                  </a:lnTo>
                  <a:lnTo>
                    <a:pt x="0" y="0"/>
                  </a:lnTo>
                  <a:close/>
                </a:path>
                <a:path w="4038600" h="2573020">
                  <a:moveTo>
                    <a:pt x="3355848" y="2240280"/>
                  </a:moveTo>
                  <a:lnTo>
                    <a:pt x="4038600" y="2240280"/>
                  </a:lnTo>
                  <a:lnTo>
                    <a:pt x="4038600" y="2572512"/>
                  </a:lnTo>
                  <a:lnTo>
                    <a:pt x="3355848" y="2572512"/>
                  </a:lnTo>
                  <a:lnTo>
                    <a:pt x="3355848" y="2240280"/>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855464" y="3072383"/>
            <a:ext cx="2752725" cy="3145790"/>
            <a:chOff x="4855464" y="3072383"/>
            <a:chExt cx="2752725" cy="3145790"/>
          </a:xfrm>
        </p:grpSpPr>
        <p:pic>
          <p:nvPicPr>
            <p:cNvPr id="3" name="object 3"/>
            <p:cNvPicPr/>
            <p:nvPr/>
          </p:nvPicPr>
          <p:blipFill>
            <a:blip r:embed="rId2" cstate="print"/>
            <a:stretch>
              <a:fillRect/>
            </a:stretch>
          </p:blipFill>
          <p:spPr>
            <a:xfrm>
              <a:off x="4855464" y="3072383"/>
              <a:ext cx="2752343" cy="3145535"/>
            </a:xfrm>
            <a:prstGeom prst="rect">
              <a:avLst/>
            </a:prstGeom>
          </p:spPr>
        </p:pic>
        <p:pic>
          <p:nvPicPr>
            <p:cNvPr id="4" name="object 4"/>
            <p:cNvPicPr/>
            <p:nvPr/>
          </p:nvPicPr>
          <p:blipFill>
            <a:blip r:embed="rId3" cstate="print"/>
            <a:stretch>
              <a:fillRect/>
            </a:stretch>
          </p:blipFill>
          <p:spPr>
            <a:xfrm>
              <a:off x="5053584" y="3270503"/>
              <a:ext cx="2161031" cy="2554223"/>
            </a:xfrm>
            <a:prstGeom prst="rect">
              <a:avLst/>
            </a:prstGeom>
          </p:spPr>
        </p:pic>
        <p:sp>
          <p:nvSpPr>
            <p:cNvPr id="5" name="object 5"/>
            <p:cNvSpPr/>
            <p:nvPr/>
          </p:nvSpPr>
          <p:spPr>
            <a:xfrm>
              <a:off x="5146548" y="3683507"/>
              <a:ext cx="1188720" cy="356870"/>
            </a:xfrm>
            <a:custGeom>
              <a:avLst/>
              <a:gdLst/>
              <a:ahLst/>
              <a:cxnLst/>
              <a:rect l="l" t="t" r="r" b="b"/>
              <a:pathLst>
                <a:path w="1188720" h="356870">
                  <a:moveTo>
                    <a:pt x="0" y="0"/>
                  </a:moveTo>
                  <a:lnTo>
                    <a:pt x="1188720" y="0"/>
                  </a:lnTo>
                  <a:lnTo>
                    <a:pt x="1188720" y="356616"/>
                  </a:lnTo>
                  <a:lnTo>
                    <a:pt x="0" y="356616"/>
                  </a:lnTo>
                  <a:lnTo>
                    <a:pt x="0" y="0"/>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3054173" y="2813245"/>
            <a:ext cx="6384925" cy="22698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5.</a:t>
            </a:r>
            <a:r>
              <a:rPr sz="1400" spc="-75" dirty="0">
                <a:latin typeface="Corbel"/>
                <a:cs typeface="Corbel"/>
              </a:rPr>
              <a:t> </a:t>
            </a:r>
            <a:r>
              <a:rPr sz="1400" dirty="0">
                <a:latin typeface="Corbel"/>
                <a:cs typeface="Corbel"/>
              </a:rPr>
              <a:t>Changes</a:t>
            </a:r>
            <a:r>
              <a:rPr sz="1400" spc="-30" dirty="0">
                <a:latin typeface="Corbel"/>
                <a:cs typeface="Corbel"/>
              </a:rPr>
              <a:t> </a:t>
            </a:r>
            <a:r>
              <a:rPr sz="1400" dirty="0">
                <a:latin typeface="Corbel"/>
                <a:cs typeface="Corbel"/>
              </a:rPr>
              <a:t>may</a:t>
            </a:r>
            <a:r>
              <a:rPr sz="1400" spc="-25" dirty="0">
                <a:latin typeface="Corbel"/>
                <a:cs typeface="Corbel"/>
              </a:rPr>
              <a:t> </a:t>
            </a:r>
            <a:r>
              <a:rPr sz="1400" dirty="0">
                <a:latin typeface="Corbel"/>
                <a:cs typeface="Corbel"/>
              </a:rPr>
              <a:t>be</a:t>
            </a:r>
            <a:r>
              <a:rPr sz="1400" spc="-30" dirty="0">
                <a:latin typeface="Corbel"/>
                <a:cs typeface="Corbel"/>
              </a:rPr>
              <a:t> </a:t>
            </a:r>
            <a:r>
              <a:rPr sz="1400" dirty="0">
                <a:latin typeface="Corbel"/>
                <a:cs typeface="Corbel"/>
              </a:rPr>
              <a:t>made</a:t>
            </a:r>
            <a:r>
              <a:rPr sz="1400" spc="-1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the</a:t>
            </a:r>
            <a:r>
              <a:rPr sz="1400" spc="-30" dirty="0">
                <a:latin typeface="Corbel"/>
                <a:cs typeface="Corbel"/>
              </a:rPr>
              <a:t> </a:t>
            </a:r>
            <a:r>
              <a:rPr sz="1400" dirty="0">
                <a:latin typeface="Corbel"/>
                <a:cs typeface="Corbel"/>
              </a:rPr>
              <a:t>loan</a:t>
            </a:r>
            <a:r>
              <a:rPr sz="1400" spc="-5" dirty="0">
                <a:latin typeface="Corbel"/>
                <a:cs typeface="Corbel"/>
              </a:rPr>
              <a:t> </a:t>
            </a:r>
            <a:r>
              <a:rPr sz="1400" dirty="0">
                <a:latin typeface="Corbel"/>
                <a:cs typeface="Corbel"/>
              </a:rPr>
              <a:t>details by</a:t>
            </a:r>
            <a:r>
              <a:rPr sz="1400" spc="-30" dirty="0">
                <a:latin typeface="Corbel"/>
                <a:cs typeface="Corbel"/>
              </a:rPr>
              <a:t> </a:t>
            </a:r>
            <a:r>
              <a:rPr sz="1400" dirty="0">
                <a:latin typeface="Corbel"/>
                <a:cs typeface="Corbel"/>
              </a:rPr>
              <a:t>editing</a:t>
            </a:r>
            <a:r>
              <a:rPr sz="1400" spc="-10" dirty="0">
                <a:latin typeface="Corbel"/>
                <a:cs typeface="Corbel"/>
              </a:rPr>
              <a:t> </a:t>
            </a:r>
            <a:r>
              <a:rPr sz="1400" dirty="0">
                <a:latin typeface="Corbel"/>
                <a:cs typeface="Corbel"/>
              </a:rPr>
              <a:t>the</a:t>
            </a:r>
            <a:r>
              <a:rPr sz="1400" spc="-25" dirty="0">
                <a:latin typeface="Corbel"/>
                <a:cs typeface="Corbel"/>
              </a:rPr>
              <a:t> </a:t>
            </a:r>
            <a:r>
              <a:rPr sz="1400" b="1" dirty="0">
                <a:latin typeface="Corbel"/>
                <a:cs typeface="Corbel"/>
              </a:rPr>
              <a:t>URLA</a:t>
            </a:r>
            <a:r>
              <a:rPr sz="1400" b="1" spc="-25" dirty="0">
                <a:latin typeface="Corbel"/>
                <a:cs typeface="Corbel"/>
              </a:rPr>
              <a:t> </a:t>
            </a:r>
            <a:r>
              <a:rPr sz="1400" dirty="0">
                <a:latin typeface="Corbel"/>
                <a:cs typeface="Corbel"/>
              </a:rPr>
              <a:t>prior</a:t>
            </a:r>
            <a:r>
              <a:rPr sz="1400" spc="-2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loan</a:t>
            </a:r>
            <a:r>
              <a:rPr sz="1400" spc="-5" dirty="0">
                <a:latin typeface="Corbel"/>
                <a:cs typeface="Corbel"/>
              </a:rPr>
              <a:t> </a:t>
            </a:r>
            <a:r>
              <a:rPr sz="1400" spc="-10" dirty="0">
                <a:latin typeface="Corbel"/>
                <a:cs typeface="Corbel"/>
              </a:rPr>
              <a:t>submittal</a:t>
            </a:r>
            <a:r>
              <a:rPr lang="en-US" sz="1400" spc="-10" dirty="0">
                <a:latin typeface="Corbel"/>
                <a:cs typeface="Corbel"/>
              </a:rPr>
              <a:t>.</a:t>
            </a:r>
            <a:endParaRPr sz="1400" dirty="0">
              <a:latin typeface="Corbel"/>
              <a:cs typeface="Corbel"/>
            </a:endParaRPr>
          </a:p>
        </p:txBody>
      </p:sp>
      <p:grpSp>
        <p:nvGrpSpPr>
          <p:cNvPr id="7" name="object 7"/>
          <p:cNvGrpSpPr/>
          <p:nvPr/>
        </p:nvGrpSpPr>
        <p:grpSpPr>
          <a:xfrm>
            <a:off x="4678679" y="1307591"/>
            <a:ext cx="3295015" cy="1554480"/>
            <a:chOff x="4678679" y="1307591"/>
            <a:chExt cx="3295015" cy="1554480"/>
          </a:xfrm>
        </p:grpSpPr>
        <p:pic>
          <p:nvPicPr>
            <p:cNvPr id="8" name="object 8"/>
            <p:cNvPicPr/>
            <p:nvPr/>
          </p:nvPicPr>
          <p:blipFill>
            <a:blip r:embed="rId4" cstate="print"/>
            <a:stretch>
              <a:fillRect/>
            </a:stretch>
          </p:blipFill>
          <p:spPr>
            <a:xfrm>
              <a:off x="4678679" y="1307591"/>
              <a:ext cx="3294887" cy="1554479"/>
            </a:xfrm>
            <a:prstGeom prst="rect">
              <a:avLst/>
            </a:prstGeom>
          </p:spPr>
        </p:pic>
        <p:pic>
          <p:nvPicPr>
            <p:cNvPr id="9" name="object 9"/>
            <p:cNvPicPr/>
            <p:nvPr/>
          </p:nvPicPr>
          <p:blipFill>
            <a:blip r:embed="rId5" cstate="print"/>
            <a:stretch>
              <a:fillRect/>
            </a:stretch>
          </p:blipFill>
          <p:spPr>
            <a:xfrm>
              <a:off x="4876799" y="1505712"/>
              <a:ext cx="2703575" cy="963167"/>
            </a:xfrm>
            <a:prstGeom prst="rect">
              <a:avLst/>
            </a:prstGeom>
          </p:spPr>
        </p:pic>
      </p:grpSp>
      <p:sp>
        <p:nvSpPr>
          <p:cNvPr id="10" name="object 10"/>
          <p:cNvSpPr txBox="1"/>
          <p:nvPr/>
        </p:nvSpPr>
        <p:spPr>
          <a:xfrm>
            <a:off x="2494570" y="899975"/>
            <a:ext cx="7459980"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4.</a:t>
            </a:r>
            <a:r>
              <a:rPr sz="1400" spc="-75" dirty="0">
                <a:latin typeface="Corbel"/>
                <a:cs typeface="Corbel"/>
              </a:rPr>
              <a:t> </a:t>
            </a:r>
            <a:r>
              <a:rPr sz="1400" dirty="0">
                <a:latin typeface="Corbel"/>
                <a:cs typeface="Corbel"/>
              </a:rPr>
              <a:t>Once</a:t>
            </a:r>
            <a:r>
              <a:rPr sz="1400" spc="-35" dirty="0">
                <a:latin typeface="Corbel"/>
                <a:cs typeface="Corbel"/>
              </a:rPr>
              <a:t> </a:t>
            </a:r>
            <a:r>
              <a:rPr sz="1400" dirty="0">
                <a:latin typeface="Corbel"/>
                <a:cs typeface="Corbel"/>
              </a:rPr>
              <a:t>the</a:t>
            </a:r>
            <a:r>
              <a:rPr sz="1400" spc="-25" dirty="0">
                <a:latin typeface="Corbel"/>
                <a:cs typeface="Corbel"/>
              </a:rPr>
              <a:t> </a:t>
            </a:r>
            <a:r>
              <a:rPr sz="1400" dirty="0">
                <a:latin typeface="Corbel"/>
                <a:cs typeface="Corbel"/>
              </a:rPr>
              <a:t>file</a:t>
            </a:r>
            <a:r>
              <a:rPr sz="1400" spc="-10" dirty="0">
                <a:latin typeface="Corbel"/>
                <a:cs typeface="Corbel"/>
              </a:rPr>
              <a:t> </a:t>
            </a:r>
            <a:r>
              <a:rPr sz="1400" dirty="0">
                <a:latin typeface="Corbel"/>
                <a:cs typeface="Corbel"/>
              </a:rPr>
              <a:t>has</a:t>
            </a:r>
            <a:r>
              <a:rPr sz="1400" spc="-15" dirty="0">
                <a:latin typeface="Corbel"/>
                <a:cs typeface="Corbel"/>
              </a:rPr>
              <a:t> </a:t>
            </a:r>
            <a:r>
              <a:rPr sz="1400" dirty="0">
                <a:latin typeface="Corbel"/>
                <a:cs typeface="Corbel"/>
              </a:rPr>
              <a:t>uploaded</a:t>
            </a:r>
            <a:r>
              <a:rPr sz="1400" spc="10" dirty="0">
                <a:latin typeface="Corbel"/>
                <a:cs typeface="Corbel"/>
              </a:rPr>
              <a:t> </a:t>
            </a:r>
            <a:r>
              <a:rPr sz="1400" dirty="0">
                <a:latin typeface="Corbel"/>
                <a:cs typeface="Corbel"/>
              </a:rPr>
              <a:t>,</a:t>
            </a:r>
            <a:r>
              <a:rPr sz="1400" spc="-40" dirty="0">
                <a:latin typeface="Corbel"/>
                <a:cs typeface="Corbel"/>
              </a:rPr>
              <a:t> </a:t>
            </a:r>
            <a:r>
              <a:rPr sz="1400" dirty="0">
                <a:latin typeface="Corbel"/>
                <a:cs typeface="Corbel"/>
              </a:rPr>
              <a:t>click</a:t>
            </a:r>
            <a:r>
              <a:rPr sz="1400" spc="10" dirty="0">
                <a:latin typeface="Corbel"/>
                <a:cs typeface="Corbel"/>
              </a:rPr>
              <a:t> </a:t>
            </a:r>
            <a:r>
              <a:rPr sz="1400" b="1" spc="-10" dirty="0">
                <a:latin typeface="Corbel"/>
                <a:cs typeface="Corbel"/>
              </a:rPr>
              <a:t>Register</a:t>
            </a:r>
            <a:r>
              <a:rPr sz="1400" b="1" spc="-45" dirty="0">
                <a:latin typeface="Corbel"/>
                <a:cs typeface="Corbel"/>
              </a:rPr>
              <a:t> </a:t>
            </a:r>
            <a:r>
              <a:rPr sz="1400" dirty="0">
                <a:latin typeface="Corbel"/>
                <a:cs typeface="Corbel"/>
              </a:rPr>
              <a:t>on</a:t>
            </a:r>
            <a:r>
              <a:rPr sz="1400" spc="-20" dirty="0">
                <a:latin typeface="Corbel"/>
                <a:cs typeface="Corbel"/>
              </a:rPr>
              <a:t> </a:t>
            </a:r>
            <a:r>
              <a:rPr sz="1400" dirty="0">
                <a:latin typeface="Corbel"/>
                <a:cs typeface="Corbel"/>
              </a:rPr>
              <a:t>the</a:t>
            </a:r>
            <a:r>
              <a:rPr sz="1400" spc="-25" dirty="0">
                <a:latin typeface="Corbel"/>
                <a:cs typeface="Corbel"/>
              </a:rPr>
              <a:t> </a:t>
            </a:r>
            <a:r>
              <a:rPr sz="1400" dirty="0">
                <a:latin typeface="Corbel"/>
                <a:cs typeface="Corbel"/>
              </a:rPr>
              <a:t>top</a:t>
            </a:r>
            <a:r>
              <a:rPr sz="1400" spc="-50" dirty="0">
                <a:latin typeface="Corbel"/>
                <a:cs typeface="Corbel"/>
              </a:rPr>
              <a:t> </a:t>
            </a:r>
            <a:r>
              <a:rPr sz="1400" dirty="0">
                <a:latin typeface="Corbel"/>
                <a:cs typeface="Corbel"/>
              </a:rPr>
              <a:t>right</a:t>
            </a:r>
            <a:r>
              <a:rPr sz="1400" spc="10" dirty="0">
                <a:latin typeface="Corbel"/>
                <a:cs typeface="Corbel"/>
              </a:rPr>
              <a:t> </a:t>
            </a:r>
            <a:r>
              <a:rPr sz="1400" dirty="0">
                <a:latin typeface="Corbel"/>
                <a:cs typeface="Corbel"/>
              </a:rPr>
              <a:t>of</a:t>
            </a:r>
            <a:r>
              <a:rPr sz="1400" spc="-40" dirty="0">
                <a:latin typeface="Corbel"/>
                <a:cs typeface="Corbel"/>
              </a:rPr>
              <a:t> </a:t>
            </a:r>
            <a:r>
              <a:rPr sz="1400" spc="-10" dirty="0">
                <a:latin typeface="Corbel"/>
                <a:cs typeface="Corbel"/>
              </a:rPr>
              <a:t>screen.</a:t>
            </a:r>
            <a:r>
              <a:rPr sz="1400" spc="-60" dirty="0">
                <a:latin typeface="Corbel"/>
                <a:cs typeface="Corbel"/>
              </a:rPr>
              <a:t> </a:t>
            </a:r>
            <a:r>
              <a:rPr sz="1400" dirty="0">
                <a:latin typeface="Corbel"/>
                <a:cs typeface="Corbel"/>
              </a:rPr>
              <a:t>This</a:t>
            </a:r>
            <a:r>
              <a:rPr sz="1400" spc="-20" dirty="0">
                <a:latin typeface="Corbel"/>
                <a:cs typeface="Corbel"/>
              </a:rPr>
              <a:t> </a:t>
            </a:r>
            <a:r>
              <a:rPr sz="1400" dirty="0">
                <a:latin typeface="Corbel"/>
                <a:cs typeface="Corbel"/>
              </a:rPr>
              <a:t>step</a:t>
            </a:r>
            <a:r>
              <a:rPr sz="1400" spc="-25" dirty="0">
                <a:latin typeface="Corbel"/>
                <a:cs typeface="Corbel"/>
              </a:rPr>
              <a:t> </a:t>
            </a:r>
            <a:r>
              <a:rPr sz="1400" dirty="0">
                <a:latin typeface="Corbel"/>
                <a:cs typeface="Corbel"/>
              </a:rPr>
              <a:t>will produce</a:t>
            </a:r>
            <a:r>
              <a:rPr sz="1400" spc="-5" dirty="0">
                <a:latin typeface="Corbel"/>
                <a:cs typeface="Corbel"/>
              </a:rPr>
              <a:t> </a:t>
            </a:r>
            <a:r>
              <a:rPr sz="1400" dirty="0">
                <a:latin typeface="Corbel"/>
                <a:cs typeface="Corbel"/>
              </a:rPr>
              <a:t>a</a:t>
            </a:r>
            <a:r>
              <a:rPr sz="1400" spc="-40" dirty="0">
                <a:latin typeface="Corbel"/>
                <a:cs typeface="Corbel"/>
              </a:rPr>
              <a:t> </a:t>
            </a:r>
            <a:r>
              <a:rPr sz="1400" dirty="0">
                <a:latin typeface="Corbel"/>
                <a:cs typeface="Corbel"/>
              </a:rPr>
              <a:t>loan </a:t>
            </a:r>
            <a:r>
              <a:rPr sz="1400" spc="-25" dirty="0">
                <a:latin typeface="Corbel"/>
                <a:cs typeface="Corbel"/>
              </a:rPr>
              <a:t>#.</a:t>
            </a:r>
            <a:endParaRPr sz="1400">
              <a:latin typeface="Corbel"/>
              <a:cs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9600" y="619610"/>
            <a:ext cx="3118485" cy="451484"/>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6.</a:t>
            </a:r>
            <a:r>
              <a:rPr sz="1400" spc="-60" dirty="0">
                <a:latin typeface="Corbel"/>
                <a:cs typeface="Corbel"/>
              </a:rPr>
              <a:t> </a:t>
            </a:r>
            <a:r>
              <a:rPr sz="1400" dirty="0">
                <a:latin typeface="Corbel"/>
                <a:cs typeface="Corbel"/>
              </a:rPr>
              <a:t>Select</a:t>
            </a:r>
            <a:r>
              <a:rPr sz="1400" spc="10" dirty="0">
                <a:latin typeface="Corbel"/>
                <a:cs typeface="Corbel"/>
              </a:rPr>
              <a:t> </a:t>
            </a:r>
            <a:r>
              <a:rPr sz="1400" dirty="0">
                <a:latin typeface="Corbel"/>
                <a:cs typeface="Corbel"/>
              </a:rPr>
              <a:t>a</a:t>
            </a:r>
            <a:r>
              <a:rPr sz="1400" spc="-40" dirty="0">
                <a:latin typeface="Corbel"/>
                <a:cs typeface="Corbel"/>
              </a:rPr>
              <a:t> </a:t>
            </a:r>
            <a:r>
              <a:rPr sz="1400" dirty="0">
                <a:latin typeface="Corbel"/>
                <a:cs typeface="Corbel"/>
              </a:rPr>
              <a:t>product</a:t>
            </a:r>
            <a:r>
              <a:rPr sz="1400" spc="-15" dirty="0">
                <a:latin typeface="Corbel"/>
                <a:cs typeface="Corbel"/>
              </a:rPr>
              <a:t> </a:t>
            </a:r>
            <a:r>
              <a:rPr sz="1400" dirty="0">
                <a:latin typeface="Corbel"/>
                <a:cs typeface="Corbel"/>
              </a:rPr>
              <a:t>for</a:t>
            </a:r>
            <a:r>
              <a:rPr sz="1400" spc="5" dirty="0">
                <a:latin typeface="Corbel"/>
                <a:cs typeface="Corbel"/>
              </a:rPr>
              <a:t> </a:t>
            </a:r>
            <a:r>
              <a:rPr sz="1400" dirty="0">
                <a:latin typeface="Corbel"/>
                <a:cs typeface="Corbel"/>
              </a:rPr>
              <a:t>your</a:t>
            </a:r>
            <a:r>
              <a:rPr sz="1400" spc="-20" dirty="0">
                <a:latin typeface="Corbel"/>
                <a:cs typeface="Corbel"/>
              </a:rPr>
              <a:t> loan</a:t>
            </a:r>
            <a:endParaRPr sz="1400" dirty="0">
              <a:latin typeface="Corbel"/>
              <a:cs typeface="Corbel"/>
            </a:endParaRPr>
          </a:p>
          <a:p>
            <a:pPr marL="12700">
              <a:lnSpc>
                <a:spcPct val="100000"/>
              </a:lnSpc>
            </a:pPr>
            <a:r>
              <a:rPr sz="1400" dirty="0">
                <a:latin typeface="Corbel"/>
                <a:cs typeface="Corbel"/>
              </a:rPr>
              <a:t>by</a:t>
            </a:r>
            <a:r>
              <a:rPr sz="1400" spc="-35" dirty="0">
                <a:latin typeface="Corbel"/>
                <a:cs typeface="Corbel"/>
              </a:rPr>
              <a:t> </a:t>
            </a:r>
            <a:r>
              <a:rPr sz="1400" dirty="0">
                <a:latin typeface="Corbel"/>
                <a:cs typeface="Corbel"/>
              </a:rPr>
              <a:t>clicking</a:t>
            </a:r>
            <a:r>
              <a:rPr sz="1400" spc="5" dirty="0">
                <a:latin typeface="Corbel"/>
                <a:cs typeface="Corbel"/>
              </a:rPr>
              <a:t> </a:t>
            </a:r>
            <a:r>
              <a:rPr sz="1400" dirty="0">
                <a:latin typeface="Corbel"/>
                <a:cs typeface="Corbel"/>
              </a:rPr>
              <a:t>on</a:t>
            </a:r>
            <a:r>
              <a:rPr sz="1400" spc="-30" dirty="0">
                <a:latin typeface="Corbel"/>
                <a:cs typeface="Corbel"/>
              </a:rPr>
              <a:t> </a:t>
            </a:r>
            <a:r>
              <a:rPr sz="1400" dirty="0">
                <a:latin typeface="Corbel"/>
                <a:cs typeface="Corbel"/>
              </a:rPr>
              <a:t>the</a:t>
            </a:r>
            <a:r>
              <a:rPr sz="1400" spc="-35" dirty="0">
                <a:latin typeface="Corbel"/>
                <a:cs typeface="Corbel"/>
              </a:rPr>
              <a:t> </a:t>
            </a:r>
            <a:r>
              <a:rPr sz="1400" b="1" dirty="0">
                <a:latin typeface="Corbel"/>
                <a:cs typeface="Corbel"/>
              </a:rPr>
              <a:t>Product</a:t>
            </a:r>
            <a:r>
              <a:rPr sz="1400" b="1" spc="-45" dirty="0">
                <a:latin typeface="Corbel"/>
                <a:cs typeface="Corbel"/>
              </a:rPr>
              <a:t> </a:t>
            </a:r>
            <a:r>
              <a:rPr sz="1400" b="1" dirty="0">
                <a:latin typeface="Corbel"/>
                <a:cs typeface="Corbel"/>
              </a:rPr>
              <a:t>Pricing</a:t>
            </a:r>
            <a:r>
              <a:rPr sz="1400" b="1" spc="-25" dirty="0">
                <a:latin typeface="Corbel"/>
                <a:cs typeface="Corbel"/>
              </a:rPr>
              <a:t> </a:t>
            </a:r>
            <a:r>
              <a:rPr sz="1400" b="1" dirty="0">
                <a:latin typeface="Corbel"/>
                <a:cs typeface="Corbel"/>
              </a:rPr>
              <a:t>&amp;</a:t>
            </a:r>
            <a:r>
              <a:rPr sz="1400" b="1" spc="-50" dirty="0">
                <a:latin typeface="Corbel"/>
                <a:cs typeface="Corbel"/>
              </a:rPr>
              <a:t> </a:t>
            </a:r>
            <a:r>
              <a:rPr sz="1400" b="1" spc="-20" dirty="0">
                <a:latin typeface="Corbel"/>
                <a:cs typeface="Corbel"/>
              </a:rPr>
              <a:t>Lock.</a:t>
            </a:r>
            <a:endParaRPr sz="1400" dirty="0">
              <a:latin typeface="Corbel"/>
              <a:cs typeface="Corbel"/>
            </a:endParaRPr>
          </a:p>
        </p:txBody>
      </p:sp>
      <p:grpSp>
        <p:nvGrpSpPr>
          <p:cNvPr id="3" name="object 3"/>
          <p:cNvGrpSpPr/>
          <p:nvPr/>
        </p:nvGrpSpPr>
        <p:grpSpPr>
          <a:xfrm>
            <a:off x="762000" y="1197513"/>
            <a:ext cx="2127885" cy="2636520"/>
            <a:chOff x="2395727" y="1021080"/>
            <a:chExt cx="2127885" cy="2636520"/>
          </a:xfrm>
        </p:grpSpPr>
        <p:pic>
          <p:nvPicPr>
            <p:cNvPr id="4" name="object 4"/>
            <p:cNvPicPr/>
            <p:nvPr/>
          </p:nvPicPr>
          <p:blipFill>
            <a:blip r:embed="rId2" cstate="print"/>
            <a:stretch>
              <a:fillRect/>
            </a:stretch>
          </p:blipFill>
          <p:spPr>
            <a:xfrm>
              <a:off x="2395727" y="1021080"/>
              <a:ext cx="2127503" cy="2636519"/>
            </a:xfrm>
            <a:prstGeom prst="rect">
              <a:avLst/>
            </a:prstGeom>
          </p:spPr>
        </p:pic>
        <p:pic>
          <p:nvPicPr>
            <p:cNvPr id="5" name="object 5"/>
            <p:cNvPicPr/>
            <p:nvPr/>
          </p:nvPicPr>
          <p:blipFill>
            <a:blip r:embed="rId3" cstate="print"/>
            <a:stretch>
              <a:fillRect/>
            </a:stretch>
          </p:blipFill>
          <p:spPr>
            <a:xfrm>
              <a:off x="2593847" y="1219200"/>
              <a:ext cx="1536191" cy="2045207"/>
            </a:xfrm>
            <a:prstGeom prst="rect">
              <a:avLst/>
            </a:prstGeom>
          </p:spPr>
        </p:pic>
        <p:sp>
          <p:nvSpPr>
            <p:cNvPr id="6" name="object 6"/>
            <p:cNvSpPr/>
            <p:nvPr/>
          </p:nvSpPr>
          <p:spPr>
            <a:xfrm>
              <a:off x="2625852" y="1796796"/>
              <a:ext cx="1359535" cy="356870"/>
            </a:xfrm>
            <a:custGeom>
              <a:avLst/>
              <a:gdLst/>
              <a:ahLst/>
              <a:cxnLst/>
              <a:rect l="l" t="t" r="r" b="b"/>
              <a:pathLst>
                <a:path w="1359535" h="356869">
                  <a:moveTo>
                    <a:pt x="0" y="0"/>
                  </a:moveTo>
                  <a:lnTo>
                    <a:pt x="1359408" y="0"/>
                  </a:lnTo>
                  <a:lnTo>
                    <a:pt x="1359408" y="356615"/>
                  </a:lnTo>
                  <a:lnTo>
                    <a:pt x="0" y="356615"/>
                  </a:lnTo>
                  <a:lnTo>
                    <a:pt x="0" y="0"/>
                  </a:lnTo>
                  <a:close/>
                </a:path>
              </a:pathLst>
            </a:custGeom>
            <a:ln w="28574">
              <a:solidFill>
                <a:srgbClr val="1F7CAC"/>
              </a:solidFill>
            </a:ln>
          </p:spPr>
          <p:txBody>
            <a:bodyPr wrap="square" lIns="0" tIns="0" rIns="0" bIns="0" rtlCol="0"/>
            <a:lstStyle/>
            <a:p>
              <a:endParaRPr/>
            </a:p>
          </p:txBody>
        </p:sp>
      </p:grpSp>
      <p:sp>
        <p:nvSpPr>
          <p:cNvPr id="11" name="object 11"/>
          <p:cNvSpPr txBox="1"/>
          <p:nvPr/>
        </p:nvSpPr>
        <p:spPr>
          <a:xfrm>
            <a:off x="5715000" y="725538"/>
            <a:ext cx="4724400" cy="22698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7.</a:t>
            </a:r>
            <a:r>
              <a:rPr sz="1400" spc="-45" dirty="0">
                <a:latin typeface="Corbel"/>
                <a:cs typeface="Corbel"/>
              </a:rPr>
              <a:t> </a:t>
            </a:r>
            <a:r>
              <a:rPr sz="1400" dirty="0">
                <a:latin typeface="Corbel"/>
                <a:cs typeface="Corbel"/>
              </a:rPr>
              <a:t>Enter</a:t>
            </a:r>
            <a:r>
              <a:rPr sz="1400" spc="-25" dirty="0">
                <a:latin typeface="Corbel"/>
                <a:cs typeface="Corbel"/>
              </a:rPr>
              <a:t> </a:t>
            </a:r>
            <a:r>
              <a:rPr sz="1400" dirty="0">
                <a:latin typeface="Corbel"/>
                <a:cs typeface="Corbel"/>
              </a:rPr>
              <a:t>all</a:t>
            </a:r>
            <a:r>
              <a:rPr sz="1400" spc="-25" dirty="0">
                <a:latin typeface="Corbel"/>
                <a:cs typeface="Corbel"/>
              </a:rPr>
              <a:t> </a:t>
            </a:r>
            <a:r>
              <a:rPr sz="1400" dirty="0">
                <a:latin typeface="Corbel"/>
                <a:cs typeface="Corbel"/>
              </a:rPr>
              <a:t>asterisk</a:t>
            </a:r>
            <a:r>
              <a:rPr sz="1400" spc="20" dirty="0">
                <a:latin typeface="Corbel"/>
                <a:cs typeface="Corbel"/>
              </a:rPr>
              <a:t> </a:t>
            </a:r>
            <a:r>
              <a:rPr sz="1400" dirty="0">
                <a:latin typeface="Corbel"/>
                <a:cs typeface="Corbel"/>
              </a:rPr>
              <a:t>data</a:t>
            </a:r>
            <a:r>
              <a:rPr sz="1400" spc="-5" dirty="0">
                <a:latin typeface="Corbel"/>
                <a:cs typeface="Corbel"/>
              </a:rPr>
              <a:t> </a:t>
            </a:r>
            <a:r>
              <a:rPr sz="1400" dirty="0">
                <a:latin typeface="Corbel"/>
                <a:cs typeface="Corbel"/>
              </a:rPr>
              <a:t>fields</a:t>
            </a:r>
            <a:r>
              <a:rPr sz="1400" spc="-5"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enable</a:t>
            </a:r>
            <a:r>
              <a:rPr sz="1400" spc="-15" dirty="0">
                <a:latin typeface="Corbel"/>
                <a:cs typeface="Corbel"/>
              </a:rPr>
              <a:t> </a:t>
            </a:r>
            <a:r>
              <a:rPr sz="1400" spc="-10" dirty="0">
                <a:latin typeface="Corbel"/>
                <a:cs typeface="Corbel"/>
              </a:rPr>
              <a:t>clicking</a:t>
            </a:r>
            <a:r>
              <a:rPr sz="1400" spc="10" dirty="0">
                <a:latin typeface="Corbel"/>
                <a:cs typeface="Corbel"/>
              </a:rPr>
              <a:t> </a:t>
            </a:r>
            <a:r>
              <a:rPr sz="1400" dirty="0">
                <a:latin typeface="Corbel"/>
                <a:cs typeface="Corbel"/>
              </a:rPr>
              <a:t>on</a:t>
            </a:r>
            <a:r>
              <a:rPr sz="1400" spc="-25" dirty="0">
                <a:latin typeface="Corbel"/>
                <a:cs typeface="Corbel"/>
              </a:rPr>
              <a:t> </a:t>
            </a:r>
            <a:r>
              <a:rPr lang="en-US" sz="1400" b="1" dirty="0">
                <a:latin typeface="Corbel"/>
                <a:cs typeface="Corbel"/>
              </a:rPr>
              <a:t>Get Pricing</a:t>
            </a:r>
            <a:endParaRPr sz="1400" dirty="0">
              <a:latin typeface="Corbel"/>
              <a:cs typeface="Corbel"/>
            </a:endParaRPr>
          </a:p>
        </p:txBody>
      </p:sp>
      <p:pic>
        <p:nvPicPr>
          <p:cNvPr id="12" name="Picture 11" descr="A screenshot of a computer&#10;&#10;Description automatically generated">
            <a:extLst>
              <a:ext uri="{FF2B5EF4-FFF2-40B4-BE49-F238E27FC236}">
                <a16:creationId xmlns:a16="http://schemas.microsoft.com/office/drawing/2014/main" id="{68A1517A-FE41-3A34-877A-F52A349EFE12}"/>
              </a:ext>
            </a:extLst>
          </p:cNvPr>
          <p:cNvPicPr>
            <a:picLocks noChangeAspect="1"/>
          </p:cNvPicPr>
          <p:nvPr/>
        </p:nvPicPr>
        <p:blipFill>
          <a:blip r:embed="rId4"/>
          <a:stretch>
            <a:fillRect/>
          </a:stretch>
        </p:blipFill>
        <p:spPr>
          <a:xfrm>
            <a:off x="3943960" y="980983"/>
            <a:ext cx="1884321" cy="4533623"/>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839CC066-299C-C6D7-657B-46F4A9F8C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7175" y="990600"/>
            <a:ext cx="6687809" cy="3962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924867" y="792561"/>
            <a:ext cx="4932806" cy="683520"/>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8.</a:t>
            </a:r>
            <a:r>
              <a:rPr sz="1400" spc="-75" dirty="0">
                <a:latin typeface="Corbel"/>
                <a:cs typeface="Corbel"/>
              </a:rPr>
              <a:t> </a:t>
            </a:r>
            <a:r>
              <a:rPr lang="en-US" sz="1400" spc="-75" dirty="0">
                <a:latin typeface="Corbel"/>
                <a:cs typeface="Corbel"/>
              </a:rPr>
              <a:t> </a:t>
            </a:r>
            <a:r>
              <a:rPr sz="1400" dirty="0">
                <a:latin typeface="Corbel"/>
                <a:cs typeface="Corbel"/>
              </a:rPr>
              <a:t>A</a:t>
            </a:r>
            <a:r>
              <a:rPr sz="1400" spc="-65" dirty="0">
                <a:latin typeface="Corbel"/>
                <a:cs typeface="Corbel"/>
              </a:rPr>
              <a:t> </a:t>
            </a:r>
            <a:r>
              <a:rPr sz="1400" dirty="0">
                <a:latin typeface="Corbel"/>
                <a:cs typeface="Corbel"/>
              </a:rPr>
              <a:t>list</a:t>
            </a:r>
            <a:r>
              <a:rPr sz="1400" spc="-15" dirty="0">
                <a:latin typeface="Corbel"/>
                <a:cs typeface="Corbel"/>
              </a:rPr>
              <a:t> </a:t>
            </a:r>
            <a:r>
              <a:rPr sz="1400" dirty="0">
                <a:latin typeface="Corbel"/>
                <a:cs typeface="Corbel"/>
              </a:rPr>
              <a:t>of</a:t>
            </a:r>
            <a:r>
              <a:rPr sz="1400" spc="-20" dirty="0">
                <a:latin typeface="Corbel"/>
                <a:cs typeface="Corbel"/>
              </a:rPr>
              <a:t> </a:t>
            </a:r>
            <a:r>
              <a:rPr sz="1400" spc="-10" dirty="0">
                <a:latin typeface="Corbel"/>
                <a:cs typeface="Corbel"/>
              </a:rPr>
              <a:t>qualifying</a:t>
            </a:r>
            <a:r>
              <a:rPr sz="1400" spc="35" dirty="0">
                <a:latin typeface="Corbel"/>
                <a:cs typeface="Corbel"/>
              </a:rPr>
              <a:t> </a:t>
            </a:r>
            <a:r>
              <a:rPr sz="1400" dirty="0">
                <a:latin typeface="Corbel"/>
                <a:cs typeface="Corbel"/>
              </a:rPr>
              <a:t>products</a:t>
            </a:r>
            <a:r>
              <a:rPr sz="1400" spc="-5" dirty="0">
                <a:latin typeface="Corbel"/>
                <a:cs typeface="Corbel"/>
              </a:rPr>
              <a:t> </a:t>
            </a:r>
            <a:r>
              <a:rPr sz="1400" dirty="0">
                <a:latin typeface="Corbel"/>
                <a:cs typeface="Corbel"/>
              </a:rPr>
              <a:t>and</a:t>
            </a:r>
            <a:r>
              <a:rPr sz="1400" spc="-30" dirty="0">
                <a:latin typeface="Corbel"/>
                <a:cs typeface="Corbel"/>
              </a:rPr>
              <a:t> </a:t>
            </a:r>
            <a:r>
              <a:rPr sz="1400" dirty="0">
                <a:latin typeface="Corbel"/>
                <a:cs typeface="Corbel"/>
              </a:rPr>
              <a:t>pricing</a:t>
            </a:r>
            <a:r>
              <a:rPr sz="1400" spc="-5" dirty="0">
                <a:latin typeface="Corbel"/>
                <a:cs typeface="Corbel"/>
              </a:rPr>
              <a:t> </a:t>
            </a:r>
            <a:r>
              <a:rPr sz="1400" dirty="0">
                <a:latin typeface="Corbel"/>
                <a:cs typeface="Corbel"/>
              </a:rPr>
              <a:t>will</a:t>
            </a:r>
            <a:r>
              <a:rPr sz="1400" spc="-5" dirty="0">
                <a:latin typeface="Corbel"/>
                <a:cs typeface="Corbel"/>
              </a:rPr>
              <a:t> </a:t>
            </a:r>
            <a:r>
              <a:rPr sz="1400" spc="-20" dirty="0">
                <a:latin typeface="Corbel"/>
                <a:cs typeface="Corbel"/>
              </a:rPr>
              <a:t>appear.</a:t>
            </a:r>
            <a:r>
              <a:rPr sz="1400" spc="-50" dirty="0">
                <a:latin typeface="Corbel"/>
                <a:cs typeface="Corbel"/>
              </a:rPr>
              <a:t> </a:t>
            </a:r>
            <a:endParaRPr lang="en-US" sz="1400" spc="-50" dirty="0">
              <a:latin typeface="Corbel"/>
              <a:cs typeface="Corbel"/>
            </a:endParaRPr>
          </a:p>
          <a:p>
            <a:pPr marL="12700" marR="5080">
              <a:lnSpc>
                <a:spcPct val="100000"/>
              </a:lnSpc>
              <a:spcBef>
                <a:spcPts val="90"/>
              </a:spcBef>
            </a:pPr>
            <a:r>
              <a:rPr lang="en-US" sz="1400" spc="-10" dirty="0">
                <a:latin typeface="Corbel"/>
                <a:cs typeface="Corbel"/>
              </a:rPr>
              <a:t>     </a:t>
            </a:r>
            <a:r>
              <a:rPr sz="1400" spc="-10" dirty="0">
                <a:latin typeface="Corbel"/>
                <a:cs typeface="Corbel"/>
              </a:rPr>
              <a:t>Click </a:t>
            </a:r>
            <a:r>
              <a:rPr sz="1400" dirty="0">
                <a:latin typeface="Corbel"/>
                <a:cs typeface="Corbel"/>
              </a:rPr>
              <a:t>on</a:t>
            </a:r>
            <a:r>
              <a:rPr lang="en-US" sz="1400" b="1" spc="-45" dirty="0">
                <a:latin typeface="Corbel"/>
                <a:cs typeface="Corbel"/>
              </a:rPr>
              <a:t> </a:t>
            </a:r>
            <a:r>
              <a:rPr lang="en-US" sz="1400" spc="-45" dirty="0">
                <a:latin typeface="Corbel"/>
                <a:cs typeface="Corbel"/>
              </a:rPr>
              <a:t>the desired program to view Rates and Pricing options.</a:t>
            </a:r>
          </a:p>
          <a:p>
            <a:pPr marL="12700" marR="5080">
              <a:lnSpc>
                <a:spcPct val="100000"/>
              </a:lnSpc>
              <a:spcBef>
                <a:spcPts val="90"/>
              </a:spcBef>
            </a:pPr>
            <a:r>
              <a:rPr lang="en-US" sz="1400" spc="-45" dirty="0">
                <a:latin typeface="Corbel"/>
                <a:cs typeface="Corbel"/>
              </a:rPr>
              <a:t>      Next, checkmark the box for the Rate you wish to register with.</a:t>
            </a:r>
            <a:endParaRPr sz="1400" dirty="0">
              <a:latin typeface="Corbel"/>
              <a:cs typeface="Corbel"/>
            </a:endParaRPr>
          </a:p>
        </p:txBody>
      </p:sp>
      <p:sp>
        <p:nvSpPr>
          <p:cNvPr id="9" name="object 9"/>
          <p:cNvSpPr txBox="1"/>
          <p:nvPr/>
        </p:nvSpPr>
        <p:spPr>
          <a:xfrm>
            <a:off x="7239000" y="780842"/>
            <a:ext cx="4442681" cy="697627"/>
          </a:xfrm>
          <a:prstGeom prst="rect">
            <a:avLst/>
          </a:prstGeom>
        </p:spPr>
        <p:txBody>
          <a:bodyPr vert="horz" wrap="square" lIns="0" tIns="11430" rIns="0" bIns="0" rtlCol="0">
            <a:spAutoFit/>
          </a:bodyPr>
          <a:lstStyle/>
          <a:p>
            <a:pPr marL="12700">
              <a:lnSpc>
                <a:spcPts val="1660"/>
              </a:lnSpc>
              <a:spcBef>
                <a:spcPts val="90"/>
              </a:spcBef>
            </a:pPr>
            <a:r>
              <a:rPr sz="1400" spc="-20" dirty="0">
                <a:latin typeface="Corbel"/>
                <a:cs typeface="Corbel"/>
              </a:rPr>
              <a:t>9</a:t>
            </a:r>
            <a:r>
              <a:rPr sz="1400" spc="-20">
                <a:latin typeface="Corbel"/>
                <a:cs typeface="Corbel"/>
              </a:rPr>
              <a:t>.</a:t>
            </a:r>
            <a:r>
              <a:rPr sz="1400" spc="-75">
                <a:latin typeface="Corbel"/>
                <a:cs typeface="Corbel"/>
              </a:rPr>
              <a:t> </a:t>
            </a:r>
            <a:r>
              <a:rPr lang="en-US" sz="1400" spc="-75">
                <a:latin typeface="Corbel"/>
                <a:cs typeface="Corbel"/>
              </a:rPr>
              <a:t> At </a:t>
            </a:r>
            <a:r>
              <a:rPr lang="en-US" sz="1400" spc="-75" dirty="0">
                <a:latin typeface="Corbel"/>
                <a:cs typeface="Corbel"/>
              </a:rPr>
              <a:t>the bottom of the screen, select </a:t>
            </a:r>
            <a:r>
              <a:rPr lang="en-US" sz="1400" b="1" spc="-75" dirty="0">
                <a:latin typeface="Corbel"/>
                <a:cs typeface="Corbel"/>
              </a:rPr>
              <a:t> Request.</a:t>
            </a:r>
          </a:p>
          <a:p>
            <a:pPr marL="12700">
              <a:lnSpc>
                <a:spcPts val="1660"/>
              </a:lnSpc>
              <a:spcBef>
                <a:spcPts val="90"/>
              </a:spcBef>
            </a:pPr>
            <a:r>
              <a:rPr lang="en-US" sz="1400" spc="-50" dirty="0">
                <a:latin typeface="Corbel"/>
                <a:cs typeface="Corbel"/>
              </a:rPr>
              <a:t>      </a:t>
            </a:r>
            <a:r>
              <a:rPr sz="1400" spc="-50" dirty="0">
                <a:latin typeface="Corbel"/>
                <a:cs typeface="Corbel"/>
              </a:rPr>
              <a:t>To</a:t>
            </a:r>
            <a:r>
              <a:rPr sz="1400" spc="-25" dirty="0">
                <a:latin typeface="Corbel"/>
                <a:cs typeface="Corbel"/>
              </a:rPr>
              <a:t> </a:t>
            </a:r>
            <a:r>
              <a:rPr sz="1400" dirty="0">
                <a:latin typeface="Corbel"/>
                <a:cs typeface="Corbel"/>
              </a:rPr>
              <a:t>push</a:t>
            </a:r>
            <a:r>
              <a:rPr sz="1400" spc="-45" dirty="0">
                <a:latin typeface="Corbel"/>
                <a:cs typeface="Corbel"/>
              </a:rPr>
              <a:t> </a:t>
            </a:r>
            <a:r>
              <a:rPr sz="1400" dirty="0">
                <a:latin typeface="Corbel"/>
                <a:cs typeface="Corbel"/>
              </a:rPr>
              <a:t>only</a:t>
            </a:r>
            <a:r>
              <a:rPr sz="1400" spc="-20" dirty="0">
                <a:latin typeface="Corbel"/>
                <a:cs typeface="Corbel"/>
              </a:rPr>
              <a:t> </a:t>
            </a:r>
            <a:r>
              <a:rPr sz="1400" dirty="0">
                <a:latin typeface="Corbel"/>
                <a:cs typeface="Corbel"/>
              </a:rPr>
              <a:t>the product</a:t>
            </a:r>
            <a:r>
              <a:rPr sz="1400" spc="-10" dirty="0">
                <a:latin typeface="Corbel"/>
                <a:cs typeface="Corbel"/>
              </a:rPr>
              <a:t> </a:t>
            </a:r>
            <a:r>
              <a:rPr sz="1400" dirty="0">
                <a:latin typeface="Corbel"/>
                <a:cs typeface="Corbel"/>
              </a:rPr>
              <a:t>and</a:t>
            </a:r>
            <a:r>
              <a:rPr sz="1400" spc="-25" dirty="0">
                <a:latin typeface="Corbel"/>
                <a:cs typeface="Corbel"/>
              </a:rPr>
              <a:t> </a:t>
            </a:r>
            <a:r>
              <a:rPr sz="1400" dirty="0">
                <a:latin typeface="Corbel"/>
                <a:cs typeface="Corbel"/>
              </a:rPr>
              <a:t>rate to</a:t>
            </a:r>
            <a:r>
              <a:rPr sz="1400" spc="-5" dirty="0">
                <a:latin typeface="Corbel"/>
                <a:cs typeface="Corbel"/>
              </a:rPr>
              <a:t> </a:t>
            </a:r>
            <a:r>
              <a:rPr sz="1400" dirty="0">
                <a:latin typeface="Corbel"/>
                <a:cs typeface="Corbel"/>
              </a:rPr>
              <a:t>the</a:t>
            </a:r>
            <a:r>
              <a:rPr sz="1400" spc="-20" dirty="0">
                <a:latin typeface="Corbel"/>
                <a:cs typeface="Corbel"/>
              </a:rPr>
              <a:t> </a:t>
            </a:r>
            <a:r>
              <a:rPr sz="1400" dirty="0">
                <a:latin typeface="Corbel"/>
                <a:cs typeface="Corbel"/>
              </a:rPr>
              <a:t>loan,</a:t>
            </a:r>
            <a:r>
              <a:rPr sz="1400" spc="-10" dirty="0">
                <a:latin typeface="Corbel"/>
                <a:cs typeface="Corbel"/>
              </a:rPr>
              <a:t> click</a:t>
            </a:r>
            <a:r>
              <a:rPr lang="en-US" sz="1400" spc="-10" dirty="0">
                <a:latin typeface="Corbel"/>
                <a:cs typeface="Corbel"/>
              </a:rPr>
              <a:t> </a:t>
            </a:r>
            <a:r>
              <a:rPr sz="1400" b="1" dirty="0">
                <a:latin typeface="Corbel"/>
                <a:cs typeface="Corbel"/>
              </a:rPr>
              <a:t>Float</a:t>
            </a:r>
            <a:r>
              <a:rPr sz="1400" dirty="0">
                <a:latin typeface="Corbel"/>
                <a:cs typeface="Corbel"/>
              </a:rPr>
              <a:t>.</a:t>
            </a:r>
            <a:endParaRPr lang="en-US" sz="1400" spc="-35" dirty="0">
              <a:latin typeface="Corbel"/>
              <a:cs typeface="Corbel"/>
            </a:endParaRPr>
          </a:p>
          <a:p>
            <a:pPr marL="12700">
              <a:lnSpc>
                <a:spcPts val="1660"/>
              </a:lnSpc>
              <a:spcBef>
                <a:spcPts val="90"/>
              </a:spcBef>
            </a:pPr>
            <a:r>
              <a:rPr lang="en-US" sz="1400" spc="-35" dirty="0">
                <a:latin typeface="Corbel"/>
                <a:cs typeface="Corbel"/>
              </a:rPr>
              <a:t>      </a:t>
            </a:r>
            <a:r>
              <a:rPr sz="1400" dirty="0">
                <a:latin typeface="Corbel"/>
                <a:cs typeface="Corbel"/>
              </a:rPr>
              <a:t>If</a:t>
            </a:r>
            <a:r>
              <a:rPr sz="1400" spc="-20" dirty="0">
                <a:latin typeface="Corbel"/>
                <a:cs typeface="Corbel"/>
              </a:rPr>
              <a:t> </a:t>
            </a:r>
            <a:r>
              <a:rPr sz="1400" dirty="0">
                <a:latin typeface="Corbel"/>
                <a:cs typeface="Corbel"/>
              </a:rPr>
              <a:t>you’re</a:t>
            </a:r>
            <a:r>
              <a:rPr sz="1400" spc="-10" dirty="0">
                <a:latin typeface="Corbel"/>
                <a:cs typeface="Corbel"/>
              </a:rPr>
              <a:t> </a:t>
            </a:r>
            <a:r>
              <a:rPr sz="1400" dirty="0">
                <a:latin typeface="Corbel"/>
                <a:cs typeface="Corbel"/>
              </a:rPr>
              <a:t>ready</a:t>
            </a:r>
            <a:r>
              <a:rPr sz="1400" spc="2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lock</a:t>
            </a:r>
            <a:r>
              <a:rPr sz="1400" spc="-15" dirty="0">
                <a:latin typeface="Corbel"/>
                <a:cs typeface="Corbel"/>
              </a:rPr>
              <a:t> </a:t>
            </a:r>
            <a:r>
              <a:rPr sz="1400" dirty="0">
                <a:latin typeface="Corbel"/>
                <a:cs typeface="Corbel"/>
              </a:rPr>
              <a:t>the</a:t>
            </a:r>
            <a:r>
              <a:rPr sz="1400" spc="-25" dirty="0">
                <a:latin typeface="Corbel"/>
                <a:cs typeface="Corbel"/>
              </a:rPr>
              <a:t> </a:t>
            </a:r>
            <a:r>
              <a:rPr sz="1400" dirty="0">
                <a:latin typeface="Corbel"/>
                <a:cs typeface="Corbel"/>
              </a:rPr>
              <a:t>loan,</a:t>
            </a:r>
            <a:r>
              <a:rPr sz="1400" spc="-15" dirty="0">
                <a:latin typeface="Corbel"/>
                <a:cs typeface="Corbel"/>
              </a:rPr>
              <a:t> </a:t>
            </a:r>
            <a:r>
              <a:rPr sz="1400" dirty="0">
                <a:latin typeface="Corbel"/>
                <a:cs typeface="Corbel"/>
              </a:rPr>
              <a:t>click</a:t>
            </a:r>
            <a:r>
              <a:rPr sz="1400" spc="25" dirty="0">
                <a:latin typeface="Corbel"/>
                <a:cs typeface="Corbel"/>
              </a:rPr>
              <a:t> </a:t>
            </a:r>
            <a:r>
              <a:rPr sz="1400" b="1" spc="-10" dirty="0">
                <a:latin typeface="Corbel"/>
                <a:cs typeface="Corbel"/>
              </a:rPr>
              <a:t>Request</a:t>
            </a:r>
            <a:r>
              <a:rPr sz="1400" b="1" spc="-60" dirty="0">
                <a:latin typeface="Corbel"/>
                <a:cs typeface="Corbel"/>
              </a:rPr>
              <a:t> </a:t>
            </a:r>
            <a:r>
              <a:rPr sz="1400" b="1" spc="-10" dirty="0">
                <a:latin typeface="Corbel"/>
                <a:cs typeface="Corbel"/>
              </a:rPr>
              <a:t>Lock</a:t>
            </a:r>
            <a:r>
              <a:rPr sz="1800" spc="-10" dirty="0">
                <a:latin typeface="Corbel"/>
                <a:cs typeface="Corbel"/>
              </a:rPr>
              <a:t>.</a:t>
            </a:r>
            <a:endParaRPr sz="1800" dirty="0">
              <a:latin typeface="Corbel"/>
              <a:cs typeface="Corbel"/>
            </a:endParaRPr>
          </a:p>
        </p:txBody>
      </p:sp>
      <p:pic>
        <p:nvPicPr>
          <p:cNvPr id="11" name="Picture 10" descr="A screenshot of a computer screen&#10;&#10;Description automatically generated">
            <a:extLst>
              <a:ext uri="{FF2B5EF4-FFF2-40B4-BE49-F238E27FC236}">
                <a16:creationId xmlns:a16="http://schemas.microsoft.com/office/drawing/2014/main" id="{233A9255-E627-5828-147F-2556479EB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06" y="1694096"/>
            <a:ext cx="6367194" cy="167640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5DB9E625-CE73-34DF-5C05-4DE5732D046B}"/>
              </a:ext>
            </a:extLst>
          </p:cNvPr>
          <p:cNvPicPr>
            <a:picLocks noChangeAspect="1"/>
          </p:cNvPicPr>
          <p:nvPr/>
        </p:nvPicPr>
        <p:blipFill>
          <a:blip r:embed="rId3"/>
          <a:stretch>
            <a:fillRect/>
          </a:stretch>
        </p:blipFill>
        <p:spPr>
          <a:xfrm>
            <a:off x="153140" y="3655054"/>
            <a:ext cx="6476260" cy="2852045"/>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D67AAAD4-CBC7-4BA2-8F77-09C18A40C783}"/>
              </a:ext>
            </a:extLst>
          </p:cNvPr>
          <p:cNvPicPr>
            <a:picLocks noChangeAspect="1"/>
          </p:cNvPicPr>
          <p:nvPr/>
        </p:nvPicPr>
        <p:blipFill>
          <a:blip r:embed="rId4"/>
          <a:stretch>
            <a:fillRect/>
          </a:stretch>
        </p:blipFill>
        <p:spPr>
          <a:xfrm>
            <a:off x="8001000" y="1744343"/>
            <a:ext cx="1733550" cy="12858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8054" rIns="0" bIns="0" rtlCol="0">
            <a:spAutoFit/>
          </a:bodyPr>
          <a:lstStyle/>
          <a:p>
            <a:pPr marL="12700">
              <a:lnSpc>
                <a:spcPct val="100000"/>
              </a:lnSpc>
              <a:spcBef>
                <a:spcPts val="100"/>
              </a:spcBef>
            </a:pPr>
            <a:r>
              <a:rPr dirty="0"/>
              <a:t>Optional</a:t>
            </a:r>
            <a:r>
              <a:rPr spc="-45" dirty="0"/>
              <a:t> </a:t>
            </a:r>
            <a:r>
              <a:rPr dirty="0"/>
              <a:t>Loan</a:t>
            </a:r>
            <a:r>
              <a:rPr spc="5" dirty="0"/>
              <a:t> </a:t>
            </a:r>
            <a:r>
              <a:rPr dirty="0"/>
              <a:t>Estimate</a:t>
            </a:r>
            <a:r>
              <a:rPr spc="10" dirty="0"/>
              <a:t> </a:t>
            </a:r>
            <a:r>
              <a:rPr dirty="0"/>
              <a:t>Fee</a:t>
            </a:r>
            <a:r>
              <a:rPr spc="35" dirty="0"/>
              <a:t> </a:t>
            </a:r>
            <a:r>
              <a:rPr dirty="0"/>
              <a:t>Management</a:t>
            </a:r>
            <a:r>
              <a:rPr spc="-145" dirty="0"/>
              <a:t> </a:t>
            </a:r>
            <a:r>
              <a:rPr spc="-20" dirty="0"/>
              <a:t>Tool</a:t>
            </a:r>
          </a:p>
        </p:txBody>
      </p:sp>
      <p:sp>
        <p:nvSpPr>
          <p:cNvPr id="3" name="object 3"/>
          <p:cNvSpPr txBox="1"/>
          <p:nvPr/>
        </p:nvSpPr>
        <p:spPr>
          <a:xfrm>
            <a:off x="1453238" y="2218528"/>
            <a:ext cx="2986405" cy="2067560"/>
          </a:xfrm>
          <a:prstGeom prst="rect">
            <a:avLst/>
          </a:prstGeom>
        </p:spPr>
        <p:txBody>
          <a:bodyPr vert="horz" wrap="square" lIns="0" tIns="12700" rIns="0" bIns="0" rtlCol="0">
            <a:spAutoFit/>
          </a:bodyPr>
          <a:lstStyle/>
          <a:p>
            <a:pPr marL="38100" marR="30480">
              <a:lnSpc>
                <a:spcPct val="100000"/>
              </a:lnSpc>
              <a:spcBef>
                <a:spcPts val="100"/>
              </a:spcBef>
            </a:pPr>
            <a:r>
              <a:rPr sz="1200" b="1" dirty="0">
                <a:latin typeface="Corbel"/>
                <a:cs typeface="Corbel"/>
              </a:rPr>
              <a:t>Application</a:t>
            </a:r>
            <a:r>
              <a:rPr sz="1200" b="1" spc="-15" dirty="0">
                <a:latin typeface="Corbel"/>
                <a:cs typeface="Corbel"/>
              </a:rPr>
              <a:t> </a:t>
            </a:r>
            <a:r>
              <a:rPr sz="1200" b="1" dirty="0">
                <a:latin typeface="Corbel"/>
                <a:cs typeface="Corbel"/>
              </a:rPr>
              <a:t>Fee</a:t>
            </a:r>
            <a:r>
              <a:rPr sz="1200" b="1" spc="-5" dirty="0">
                <a:latin typeface="Corbel"/>
                <a:cs typeface="Corbel"/>
              </a:rPr>
              <a:t> </a:t>
            </a:r>
            <a:r>
              <a:rPr sz="1200" dirty="0">
                <a:latin typeface="Corbel"/>
                <a:cs typeface="Corbel"/>
              </a:rPr>
              <a:t>=</a:t>
            </a:r>
            <a:r>
              <a:rPr sz="1200" spc="-20" dirty="0">
                <a:latin typeface="Corbel"/>
                <a:cs typeface="Corbel"/>
              </a:rPr>
              <a:t> </a:t>
            </a:r>
            <a:r>
              <a:rPr sz="1200" dirty="0">
                <a:latin typeface="Corbel"/>
                <a:cs typeface="Corbel"/>
              </a:rPr>
              <a:t>Borrower</a:t>
            </a:r>
            <a:r>
              <a:rPr sz="1200" spc="-70" dirty="0">
                <a:latin typeface="Corbel"/>
                <a:cs typeface="Corbel"/>
              </a:rPr>
              <a:t> </a:t>
            </a:r>
            <a:r>
              <a:rPr sz="1200" dirty="0">
                <a:latin typeface="Corbel"/>
                <a:cs typeface="Corbel"/>
              </a:rPr>
              <a:t>Paid</a:t>
            </a:r>
            <a:r>
              <a:rPr sz="1200" spc="-70" dirty="0">
                <a:latin typeface="Corbel"/>
                <a:cs typeface="Corbel"/>
              </a:rPr>
              <a:t> </a:t>
            </a:r>
            <a:r>
              <a:rPr sz="1200" spc="-20" dirty="0">
                <a:latin typeface="Corbel"/>
                <a:cs typeface="Corbel"/>
              </a:rPr>
              <a:t>Only </a:t>
            </a:r>
            <a:r>
              <a:rPr sz="1200" b="1" dirty="0">
                <a:latin typeface="Corbel"/>
                <a:cs typeface="Corbel"/>
              </a:rPr>
              <a:t>Processing</a:t>
            </a:r>
            <a:r>
              <a:rPr sz="1200" b="1" spc="5" dirty="0">
                <a:latin typeface="Corbel"/>
                <a:cs typeface="Corbel"/>
              </a:rPr>
              <a:t> </a:t>
            </a:r>
            <a:r>
              <a:rPr sz="1200" b="1" dirty="0">
                <a:latin typeface="Corbel"/>
                <a:cs typeface="Corbel"/>
              </a:rPr>
              <a:t>Fee</a:t>
            </a:r>
            <a:r>
              <a:rPr sz="1200" b="1" spc="-45" dirty="0">
                <a:latin typeface="Corbel"/>
                <a:cs typeface="Corbel"/>
              </a:rPr>
              <a:t> </a:t>
            </a:r>
            <a:r>
              <a:rPr sz="1200" dirty="0">
                <a:latin typeface="Corbel"/>
                <a:cs typeface="Corbel"/>
              </a:rPr>
              <a:t>=</a:t>
            </a:r>
            <a:r>
              <a:rPr sz="1200" spc="-10" dirty="0">
                <a:latin typeface="Corbel"/>
                <a:cs typeface="Corbel"/>
              </a:rPr>
              <a:t> </a:t>
            </a:r>
            <a:r>
              <a:rPr sz="1200" dirty="0">
                <a:latin typeface="Corbel"/>
                <a:cs typeface="Corbel"/>
              </a:rPr>
              <a:t>Must</a:t>
            </a:r>
            <a:r>
              <a:rPr sz="1200" spc="-25" dirty="0">
                <a:latin typeface="Corbel"/>
                <a:cs typeface="Corbel"/>
              </a:rPr>
              <a:t> </a:t>
            </a:r>
            <a:r>
              <a:rPr sz="1200" dirty="0">
                <a:latin typeface="Corbel"/>
                <a:cs typeface="Corbel"/>
              </a:rPr>
              <a:t>be</a:t>
            </a:r>
            <a:r>
              <a:rPr sz="1200" spc="-20" dirty="0">
                <a:latin typeface="Corbel"/>
                <a:cs typeface="Corbel"/>
              </a:rPr>
              <a:t> </a:t>
            </a:r>
            <a:r>
              <a:rPr sz="1200" dirty="0">
                <a:latin typeface="Corbel"/>
                <a:cs typeface="Corbel"/>
              </a:rPr>
              <a:t>accompanied</a:t>
            </a:r>
            <a:r>
              <a:rPr sz="1200" spc="-10" dirty="0">
                <a:latin typeface="Corbel"/>
                <a:cs typeface="Corbel"/>
              </a:rPr>
              <a:t> </a:t>
            </a:r>
            <a:r>
              <a:rPr sz="1200" spc="-25" dirty="0">
                <a:latin typeface="Corbel"/>
                <a:cs typeface="Corbel"/>
              </a:rPr>
              <a:t>by </a:t>
            </a:r>
            <a:r>
              <a:rPr sz="1200" dirty="0">
                <a:latin typeface="Corbel"/>
                <a:cs typeface="Corbel"/>
              </a:rPr>
              <a:t>NMLS</a:t>
            </a:r>
            <a:r>
              <a:rPr sz="1200" spc="-5" dirty="0">
                <a:latin typeface="Corbel"/>
                <a:cs typeface="Corbel"/>
              </a:rPr>
              <a:t> </a:t>
            </a:r>
            <a:r>
              <a:rPr sz="1200" dirty="0">
                <a:latin typeface="Corbel"/>
                <a:cs typeface="Corbel"/>
              </a:rPr>
              <a:t>licensed</a:t>
            </a:r>
            <a:r>
              <a:rPr sz="1200" spc="-25" dirty="0">
                <a:latin typeface="Corbel"/>
                <a:cs typeface="Corbel"/>
              </a:rPr>
              <a:t> </a:t>
            </a:r>
            <a:r>
              <a:rPr sz="1200" dirty="0">
                <a:latin typeface="Corbel"/>
                <a:cs typeface="Corbel"/>
              </a:rPr>
              <a:t>3</a:t>
            </a:r>
            <a:r>
              <a:rPr sz="1200" baseline="24305" dirty="0">
                <a:latin typeface="Corbel"/>
                <a:cs typeface="Corbel"/>
              </a:rPr>
              <a:t>rd</a:t>
            </a:r>
            <a:r>
              <a:rPr sz="1200" spc="82" baseline="24305" dirty="0">
                <a:latin typeface="Corbel"/>
                <a:cs typeface="Corbel"/>
              </a:rPr>
              <a:t> </a:t>
            </a:r>
            <a:r>
              <a:rPr sz="1200" dirty="0">
                <a:latin typeface="Corbel"/>
                <a:cs typeface="Corbel"/>
              </a:rPr>
              <a:t>party</a:t>
            </a:r>
            <a:r>
              <a:rPr sz="1200" spc="225" dirty="0">
                <a:latin typeface="Corbel"/>
                <a:cs typeface="Corbel"/>
              </a:rPr>
              <a:t> </a:t>
            </a:r>
            <a:r>
              <a:rPr sz="1200" dirty="0">
                <a:latin typeface="Corbel"/>
                <a:cs typeface="Corbel"/>
              </a:rPr>
              <a:t>processing</a:t>
            </a:r>
            <a:r>
              <a:rPr sz="1200" spc="-20" dirty="0">
                <a:latin typeface="Corbel"/>
                <a:cs typeface="Corbel"/>
              </a:rPr>
              <a:t> </a:t>
            </a:r>
            <a:r>
              <a:rPr sz="1200" dirty="0">
                <a:latin typeface="Corbel"/>
                <a:cs typeface="Corbel"/>
              </a:rPr>
              <a:t>invoice</a:t>
            </a:r>
            <a:r>
              <a:rPr sz="1200" spc="-55" dirty="0">
                <a:latin typeface="Corbel"/>
                <a:cs typeface="Corbel"/>
              </a:rPr>
              <a:t> </a:t>
            </a:r>
            <a:r>
              <a:rPr sz="1200" spc="-25" dirty="0">
                <a:latin typeface="Corbel"/>
                <a:cs typeface="Corbel"/>
              </a:rPr>
              <a:t>for </a:t>
            </a:r>
            <a:r>
              <a:rPr sz="1200" spc="-10" dirty="0">
                <a:latin typeface="Corbel"/>
                <a:cs typeface="Corbel"/>
              </a:rPr>
              <a:t>LPC.</a:t>
            </a:r>
            <a:r>
              <a:rPr sz="1200" spc="-45" dirty="0">
                <a:latin typeface="Corbel"/>
                <a:cs typeface="Corbel"/>
              </a:rPr>
              <a:t> </a:t>
            </a:r>
            <a:r>
              <a:rPr sz="1200" dirty="0">
                <a:latin typeface="Corbel"/>
                <a:cs typeface="Corbel"/>
              </a:rPr>
              <a:t>Allowed</a:t>
            </a:r>
            <a:r>
              <a:rPr sz="1200" spc="-60" dirty="0">
                <a:latin typeface="Corbel"/>
                <a:cs typeface="Corbel"/>
              </a:rPr>
              <a:t> </a:t>
            </a:r>
            <a:r>
              <a:rPr sz="1200" dirty="0">
                <a:latin typeface="Corbel"/>
                <a:cs typeface="Corbel"/>
              </a:rPr>
              <a:t>in</a:t>
            </a:r>
            <a:r>
              <a:rPr sz="1200" spc="5" dirty="0">
                <a:latin typeface="Corbel"/>
                <a:cs typeface="Corbel"/>
              </a:rPr>
              <a:t> </a:t>
            </a:r>
            <a:r>
              <a:rPr sz="1200" dirty="0">
                <a:latin typeface="Corbel"/>
                <a:cs typeface="Corbel"/>
              </a:rPr>
              <a:t>house</a:t>
            </a:r>
            <a:r>
              <a:rPr sz="1200" spc="20" dirty="0">
                <a:latin typeface="Corbel"/>
                <a:cs typeface="Corbel"/>
              </a:rPr>
              <a:t> </a:t>
            </a:r>
            <a:r>
              <a:rPr sz="1200" dirty="0">
                <a:latin typeface="Corbel"/>
                <a:cs typeface="Corbel"/>
              </a:rPr>
              <a:t>for</a:t>
            </a:r>
            <a:r>
              <a:rPr sz="1200" spc="-5" dirty="0">
                <a:latin typeface="Corbel"/>
                <a:cs typeface="Corbel"/>
              </a:rPr>
              <a:t> </a:t>
            </a:r>
            <a:r>
              <a:rPr sz="1200" spc="-20" dirty="0">
                <a:latin typeface="Corbel"/>
                <a:cs typeface="Corbel"/>
              </a:rPr>
              <a:t>BPC</a:t>
            </a:r>
            <a:r>
              <a:rPr sz="1400" spc="-20" dirty="0">
                <a:latin typeface="Corbel"/>
                <a:cs typeface="Corbel"/>
              </a:rPr>
              <a:t>.</a:t>
            </a:r>
            <a:endParaRPr sz="1400">
              <a:latin typeface="Corbel"/>
              <a:cs typeface="Corbel"/>
            </a:endParaRPr>
          </a:p>
          <a:p>
            <a:pPr marL="38100">
              <a:lnSpc>
                <a:spcPct val="100000"/>
              </a:lnSpc>
            </a:pPr>
            <a:r>
              <a:rPr sz="1200" b="1" dirty="0">
                <a:latin typeface="Corbel"/>
                <a:cs typeface="Corbel"/>
              </a:rPr>
              <a:t>Underwriting</a:t>
            </a:r>
            <a:r>
              <a:rPr sz="1200" b="1" spc="-10" dirty="0">
                <a:latin typeface="Corbel"/>
                <a:cs typeface="Corbel"/>
              </a:rPr>
              <a:t> </a:t>
            </a:r>
            <a:r>
              <a:rPr sz="1200" b="1" dirty="0">
                <a:latin typeface="Corbel"/>
                <a:cs typeface="Corbel"/>
              </a:rPr>
              <a:t>Fee</a:t>
            </a:r>
            <a:r>
              <a:rPr sz="1200" b="1" spc="-25" dirty="0">
                <a:latin typeface="Corbel"/>
                <a:cs typeface="Corbel"/>
              </a:rPr>
              <a:t> </a:t>
            </a:r>
            <a:r>
              <a:rPr sz="1200" dirty="0">
                <a:latin typeface="Corbel"/>
                <a:cs typeface="Corbel"/>
              </a:rPr>
              <a:t>=</a:t>
            </a:r>
            <a:r>
              <a:rPr sz="1200" spc="-35" dirty="0">
                <a:latin typeface="Corbel"/>
                <a:cs typeface="Corbel"/>
              </a:rPr>
              <a:t> </a:t>
            </a:r>
            <a:r>
              <a:rPr sz="1200" spc="-20" dirty="0">
                <a:latin typeface="Corbel"/>
                <a:cs typeface="Corbel"/>
              </a:rPr>
              <a:t>$1295</a:t>
            </a:r>
            <a:endParaRPr sz="1200">
              <a:latin typeface="Corbel"/>
              <a:cs typeface="Corbel"/>
            </a:endParaRPr>
          </a:p>
          <a:p>
            <a:pPr marL="38100" marR="109855">
              <a:lnSpc>
                <a:spcPct val="100000"/>
              </a:lnSpc>
            </a:pPr>
            <a:r>
              <a:rPr sz="1200" b="1" dirty="0">
                <a:latin typeface="Corbel"/>
                <a:cs typeface="Corbel"/>
              </a:rPr>
              <a:t>Borrower</a:t>
            </a:r>
            <a:r>
              <a:rPr sz="1200" b="1" spc="10" dirty="0">
                <a:latin typeface="Corbel"/>
                <a:cs typeface="Corbel"/>
              </a:rPr>
              <a:t> </a:t>
            </a:r>
            <a:r>
              <a:rPr sz="1200" b="1" dirty="0">
                <a:latin typeface="Corbel"/>
                <a:cs typeface="Corbel"/>
              </a:rPr>
              <a:t>Paid</a:t>
            </a:r>
            <a:r>
              <a:rPr sz="1200" b="1" spc="-35" dirty="0">
                <a:latin typeface="Corbel"/>
                <a:cs typeface="Corbel"/>
              </a:rPr>
              <a:t> </a:t>
            </a:r>
            <a:r>
              <a:rPr sz="1200" b="1" dirty="0">
                <a:latin typeface="Corbel"/>
                <a:cs typeface="Corbel"/>
              </a:rPr>
              <a:t>Compensation</a:t>
            </a:r>
            <a:r>
              <a:rPr sz="1200" b="1" spc="-40" dirty="0">
                <a:latin typeface="Corbel"/>
                <a:cs typeface="Corbel"/>
              </a:rPr>
              <a:t> </a:t>
            </a:r>
            <a:r>
              <a:rPr sz="1200" dirty="0">
                <a:latin typeface="Corbel"/>
                <a:cs typeface="Corbel"/>
              </a:rPr>
              <a:t>=</a:t>
            </a:r>
            <a:r>
              <a:rPr sz="1200" spc="-30" dirty="0">
                <a:latin typeface="Corbel"/>
                <a:cs typeface="Corbel"/>
              </a:rPr>
              <a:t> </a:t>
            </a:r>
            <a:r>
              <a:rPr sz="1200" dirty="0">
                <a:latin typeface="Corbel"/>
                <a:cs typeface="Corbel"/>
              </a:rPr>
              <a:t>Enter</a:t>
            </a:r>
            <a:r>
              <a:rPr sz="1200" spc="-5" dirty="0">
                <a:latin typeface="Corbel"/>
                <a:cs typeface="Corbel"/>
              </a:rPr>
              <a:t> </a:t>
            </a:r>
            <a:r>
              <a:rPr sz="1200" dirty="0">
                <a:latin typeface="Corbel"/>
                <a:cs typeface="Corbel"/>
              </a:rPr>
              <a:t>%</a:t>
            </a:r>
            <a:r>
              <a:rPr sz="1200" spc="-20" dirty="0">
                <a:latin typeface="Corbel"/>
                <a:cs typeface="Corbel"/>
              </a:rPr>
              <a:t> </a:t>
            </a:r>
            <a:r>
              <a:rPr sz="1200" dirty="0">
                <a:latin typeface="Corbel"/>
                <a:cs typeface="Corbel"/>
              </a:rPr>
              <a:t>or</a:t>
            </a:r>
            <a:r>
              <a:rPr sz="1200" spc="-25" dirty="0">
                <a:latin typeface="Corbel"/>
                <a:cs typeface="Corbel"/>
              </a:rPr>
              <a:t> </a:t>
            </a:r>
            <a:r>
              <a:rPr sz="1200" spc="-50" dirty="0">
                <a:latin typeface="Corbel"/>
                <a:cs typeface="Corbel"/>
              </a:rPr>
              <a:t>$</a:t>
            </a:r>
            <a:r>
              <a:rPr sz="1200" dirty="0">
                <a:latin typeface="Corbel"/>
                <a:cs typeface="Corbel"/>
              </a:rPr>
              <a:t> amount</a:t>
            </a:r>
            <a:r>
              <a:rPr sz="1200" spc="10" dirty="0">
                <a:latin typeface="Corbel"/>
                <a:cs typeface="Corbel"/>
              </a:rPr>
              <a:t> </a:t>
            </a:r>
            <a:r>
              <a:rPr sz="1200" dirty="0">
                <a:latin typeface="Corbel"/>
                <a:cs typeface="Corbel"/>
              </a:rPr>
              <a:t>charged</a:t>
            </a:r>
            <a:r>
              <a:rPr sz="1200" spc="-20" dirty="0">
                <a:latin typeface="Corbel"/>
                <a:cs typeface="Corbel"/>
              </a:rPr>
              <a:t> </a:t>
            </a:r>
            <a:r>
              <a:rPr sz="1200" dirty="0">
                <a:latin typeface="Corbel"/>
                <a:cs typeface="Corbel"/>
              </a:rPr>
              <a:t>directly</a:t>
            </a:r>
            <a:r>
              <a:rPr sz="1200" spc="-55" dirty="0">
                <a:latin typeface="Corbel"/>
                <a:cs typeface="Corbel"/>
              </a:rPr>
              <a:t> </a:t>
            </a:r>
            <a:r>
              <a:rPr sz="1200" dirty="0">
                <a:latin typeface="Corbel"/>
                <a:cs typeface="Corbel"/>
              </a:rPr>
              <a:t>to</a:t>
            </a:r>
            <a:r>
              <a:rPr sz="1200" spc="5" dirty="0">
                <a:latin typeface="Corbel"/>
                <a:cs typeface="Corbel"/>
              </a:rPr>
              <a:t> </a:t>
            </a:r>
            <a:r>
              <a:rPr sz="1200" dirty="0">
                <a:latin typeface="Corbel"/>
                <a:cs typeface="Corbel"/>
              </a:rPr>
              <a:t>borrower</a:t>
            </a:r>
            <a:r>
              <a:rPr sz="1200" spc="-70" dirty="0">
                <a:latin typeface="Corbel"/>
                <a:cs typeface="Corbel"/>
              </a:rPr>
              <a:t> </a:t>
            </a:r>
            <a:r>
              <a:rPr sz="1200" dirty="0">
                <a:latin typeface="Corbel"/>
                <a:cs typeface="Corbel"/>
              </a:rPr>
              <a:t>to</a:t>
            </a:r>
            <a:r>
              <a:rPr sz="1200" spc="-20" dirty="0">
                <a:latin typeface="Corbel"/>
                <a:cs typeface="Corbel"/>
              </a:rPr>
              <a:t> </a:t>
            </a:r>
            <a:r>
              <a:rPr sz="1200" spc="-25" dirty="0">
                <a:latin typeface="Corbel"/>
                <a:cs typeface="Corbel"/>
              </a:rPr>
              <a:t>be </a:t>
            </a:r>
            <a:r>
              <a:rPr sz="1200" dirty="0">
                <a:latin typeface="Corbel"/>
                <a:cs typeface="Corbel"/>
              </a:rPr>
              <a:t>included</a:t>
            </a:r>
            <a:r>
              <a:rPr sz="1200" spc="-55" dirty="0">
                <a:latin typeface="Corbel"/>
                <a:cs typeface="Corbel"/>
              </a:rPr>
              <a:t> </a:t>
            </a:r>
            <a:r>
              <a:rPr sz="1200" dirty="0">
                <a:latin typeface="Corbel"/>
                <a:cs typeface="Corbel"/>
              </a:rPr>
              <a:t>in</a:t>
            </a:r>
            <a:r>
              <a:rPr sz="1200" spc="-10" dirty="0">
                <a:latin typeface="Corbel"/>
                <a:cs typeface="Corbel"/>
              </a:rPr>
              <a:t> </a:t>
            </a:r>
            <a:r>
              <a:rPr sz="1200" dirty="0">
                <a:latin typeface="Corbel"/>
                <a:cs typeface="Corbel"/>
              </a:rPr>
              <a:t>closing</a:t>
            </a:r>
            <a:r>
              <a:rPr sz="1200" spc="-10" dirty="0">
                <a:latin typeface="Corbel"/>
                <a:cs typeface="Corbel"/>
              </a:rPr>
              <a:t> </a:t>
            </a:r>
            <a:r>
              <a:rPr sz="1200" spc="-20" dirty="0">
                <a:latin typeface="Corbel"/>
                <a:cs typeface="Corbel"/>
              </a:rPr>
              <a:t>costs</a:t>
            </a:r>
            <a:endParaRPr sz="1200">
              <a:latin typeface="Corbel"/>
              <a:cs typeface="Corbel"/>
            </a:endParaRPr>
          </a:p>
          <a:p>
            <a:pPr marL="38100" marR="346710">
              <a:lnSpc>
                <a:spcPct val="100000"/>
              </a:lnSpc>
            </a:pPr>
            <a:r>
              <a:rPr sz="1200" b="1" dirty="0">
                <a:latin typeface="Corbel"/>
                <a:cs typeface="Corbel"/>
              </a:rPr>
              <a:t>Lender</a:t>
            </a:r>
            <a:r>
              <a:rPr sz="1200" b="1" spc="-25" dirty="0">
                <a:latin typeface="Corbel"/>
                <a:cs typeface="Corbel"/>
              </a:rPr>
              <a:t> </a:t>
            </a:r>
            <a:r>
              <a:rPr sz="1200" b="1" dirty="0">
                <a:latin typeface="Corbel"/>
                <a:cs typeface="Corbel"/>
              </a:rPr>
              <a:t>Paid</a:t>
            </a:r>
            <a:r>
              <a:rPr sz="1200" b="1" spc="-35" dirty="0">
                <a:latin typeface="Corbel"/>
                <a:cs typeface="Corbel"/>
              </a:rPr>
              <a:t> </a:t>
            </a:r>
            <a:r>
              <a:rPr sz="1200" b="1" dirty="0">
                <a:latin typeface="Corbel"/>
                <a:cs typeface="Corbel"/>
              </a:rPr>
              <a:t>Compensation</a:t>
            </a:r>
            <a:r>
              <a:rPr sz="1200" b="1" spc="-30" dirty="0">
                <a:latin typeface="Corbel"/>
                <a:cs typeface="Corbel"/>
              </a:rPr>
              <a:t> </a:t>
            </a:r>
            <a:r>
              <a:rPr sz="1200" dirty="0">
                <a:latin typeface="Corbel"/>
                <a:cs typeface="Corbel"/>
              </a:rPr>
              <a:t>=</a:t>
            </a:r>
            <a:r>
              <a:rPr sz="1200" spc="-25" dirty="0">
                <a:latin typeface="Corbel"/>
                <a:cs typeface="Corbel"/>
              </a:rPr>
              <a:t> </a:t>
            </a:r>
            <a:r>
              <a:rPr sz="1200" dirty="0">
                <a:latin typeface="Corbel"/>
                <a:cs typeface="Corbel"/>
              </a:rPr>
              <a:t>Enter </a:t>
            </a:r>
            <a:r>
              <a:rPr sz="1200" spc="-50" dirty="0">
                <a:latin typeface="Corbel"/>
                <a:cs typeface="Corbel"/>
              </a:rPr>
              <a:t>%</a:t>
            </a:r>
            <a:r>
              <a:rPr sz="1200" dirty="0">
                <a:latin typeface="Corbel"/>
                <a:cs typeface="Corbel"/>
              </a:rPr>
              <a:t> Compensation</a:t>
            </a:r>
            <a:r>
              <a:rPr sz="1200" spc="10" dirty="0">
                <a:latin typeface="Corbel"/>
                <a:cs typeface="Corbel"/>
              </a:rPr>
              <a:t> </a:t>
            </a:r>
            <a:r>
              <a:rPr sz="1200" dirty="0">
                <a:latin typeface="Corbel"/>
                <a:cs typeface="Corbel"/>
              </a:rPr>
              <a:t>Plan</a:t>
            </a:r>
            <a:r>
              <a:rPr sz="1200" spc="-25" dirty="0">
                <a:latin typeface="Corbel"/>
                <a:cs typeface="Corbel"/>
              </a:rPr>
              <a:t> </a:t>
            </a:r>
            <a:r>
              <a:rPr sz="1200" dirty="0">
                <a:latin typeface="Corbel"/>
                <a:cs typeface="Corbel"/>
              </a:rPr>
              <a:t>with</a:t>
            </a:r>
            <a:r>
              <a:rPr sz="1200" spc="-60" dirty="0">
                <a:latin typeface="Corbel"/>
                <a:cs typeface="Corbel"/>
              </a:rPr>
              <a:t> </a:t>
            </a:r>
            <a:r>
              <a:rPr sz="1200" dirty="0">
                <a:latin typeface="Corbel"/>
                <a:cs typeface="Corbel"/>
              </a:rPr>
              <a:t>LoanLock </a:t>
            </a:r>
            <a:r>
              <a:rPr sz="1200" spc="-20" dirty="0">
                <a:latin typeface="Corbel"/>
                <a:cs typeface="Corbel"/>
              </a:rPr>
              <a:t>Prime </a:t>
            </a:r>
            <a:r>
              <a:rPr sz="1200" b="1" spc="-35" dirty="0">
                <a:latin typeface="Corbel"/>
                <a:cs typeface="Corbel"/>
              </a:rPr>
              <a:t>Tax </a:t>
            </a:r>
            <a:r>
              <a:rPr sz="1200" b="1" dirty="0">
                <a:latin typeface="Corbel"/>
                <a:cs typeface="Corbel"/>
              </a:rPr>
              <a:t>Service</a:t>
            </a:r>
            <a:r>
              <a:rPr sz="1200" b="1" spc="-25" dirty="0">
                <a:latin typeface="Corbel"/>
                <a:cs typeface="Corbel"/>
              </a:rPr>
              <a:t> </a:t>
            </a:r>
            <a:r>
              <a:rPr sz="1200" dirty="0">
                <a:latin typeface="Corbel"/>
                <a:cs typeface="Corbel"/>
              </a:rPr>
              <a:t>=</a:t>
            </a:r>
            <a:r>
              <a:rPr sz="1200" spc="10" dirty="0">
                <a:latin typeface="Corbel"/>
                <a:cs typeface="Corbel"/>
              </a:rPr>
              <a:t> </a:t>
            </a:r>
            <a:r>
              <a:rPr sz="1200" spc="-25" dirty="0">
                <a:latin typeface="Corbel"/>
                <a:cs typeface="Corbel"/>
              </a:rPr>
              <a:t>N/A</a:t>
            </a:r>
            <a:endParaRPr sz="1200">
              <a:latin typeface="Corbel"/>
              <a:cs typeface="Corbel"/>
            </a:endParaRPr>
          </a:p>
        </p:txBody>
      </p:sp>
      <p:sp>
        <p:nvSpPr>
          <p:cNvPr id="4" name="object 4"/>
          <p:cNvSpPr txBox="1"/>
          <p:nvPr/>
        </p:nvSpPr>
        <p:spPr>
          <a:xfrm>
            <a:off x="1823650" y="1089277"/>
            <a:ext cx="955167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Corbel"/>
                <a:cs typeface="Corbel"/>
              </a:rPr>
              <a:t>1.</a:t>
            </a:r>
            <a:r>
              <a:rPr sz="1400" spc="-145" dirty="0">
                <a:latin typeface="Corbel"/>
                <a:cs typeface="Corbel"/>
              </a:rPr>
              <a:t> </a:t>
            </a:r>
            <a:r>
              <a:rPr sz="1400" spc="-35" dirty="0">
                <a:latin typeface="Corbel"/>
                <a:cs typeface="Corbel"/>
              </a:rPr>
              <a:t>You</a:t>
            </a:r>
            <a:r>
              <a:rPr sz="1400" spc="-40" dirty="0">
                <a:latin typeface="Corbel"/>
                <a:cs typeface="Corbel"/>
              </a:rPr>
              <a:t> </a:t>
            </a:r>
            <a:r>
              <a:rPr sz="1400" dirty="0">
                <a:latin typeface="Corbel"/>
                <a:cs typeface="Corbel"/>
              </a:rPr>
              <a:t>use</a:t>
            </a:r>
            <a:r>
              <a:rPr sz="1400" spc="-35" dirty="0">
                <a:latin typeface="Corbel"/>
                <a:cs typeface="Corbel"/>
              </a:rPr>
              <a:t> </a:t>
            </a:r>
            <a:r>
              <a:rPr sz="1400" dirty="0">
                <a:latin typeface="Corbel"/>
                <a:cs typeface="Corbel"/>
              </a:rPr>
              <a:t>this</a:t>
            </a:r>
            <a:r>
              <a:rPr sz="1400" spc="-30" dirty="0">
                <a:latin typeface="Corbel"/>
                <a:cs typeface="Corbel"/>
              </a:rPr>
              <a:t> </a:t>
            </a:r>
            <a:r>
              <a:rPr sz="1400" dirty="0">
                <a:latin typeface="Corbel"/>
                <a:cs typeface="Corbel"/>
              </a:rPr>
              <a:t>feature</a:t>
            </a:r>
            <a:r>
              <a:rPr sz="1400" spc="25"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setup</a:t>
            </a:r>
            <a:r>
              <a:rPr sz="1400" spc="-35" dirty="0">
                <a:latin typeface="Corbel"/>
                <a:cs typeface="Corbel"/>
              </a:rPr>
              <a:t> </a:t>
            </a:r>
            <a:r>
              <a:rPr sz="1400" dirty="0">
                <a:latin typeface="Corbel"/>
                <a:cs typeface="Corbel"/>
              </a:rPr>
              <a:t>the</a:t>
            </a:r>
            <a:r>
              <a:rPr sz="1400" spc="-35" dirty="0">
                <a:latin typeface="Corbel"/>
                <a:cs typeface="Corbel"/>
              </a:rPr>
              <a:t> </a:t>
            </a:r>
            <a:r>
              <a:rPr sz="1400" spc="-10" dirty="0">
                <a:latin typeface="Corbel"/>
                <a:cs typeface="Corbel"/>
              </a:rPr>
              <a:t>itemization</a:t>
            </a:r>
            <a:r>
              <a:rPr sz="1400" spc="25" dirty="0">
                <a:latin typeface="Corbel"/>
                <a:cs typeface="Corbel"/>
              </a:rPr>
              <a:t> </a:t>
            </a:r>
            <a:r>
              <a:rPr sz="1400" dirty="0">
                <a:latin typeface="Corbel"/>
                <a:cs typeface="Corbel"/>
              </a:rPr>
              <a:t>of</a:t>
            </a:r>
            <a:r>
              <a:rPr sz="1400" spc="-25" dirty="0">
                <a:latin typeface="Corbel"/>
                <a:cs typeface="Corbel"/>
              </a:rPr>
              <a:t> </a:t>
            </a:r>
            <a:r>
              <a:rPr sz="1400" dirty="0">
                <a:latin typeface="Corbel"/>
                <a:cs typeface="Corbel"/>
              </a:rPr>
              <a:t>fees</a:t>
            </a:r>
            <a:r>
              <a:rPr sz="1400" spc="-25" dirty="0">
                <a:latin typeface="Corbel"/>
                <a:cs typeface="Corbel"/>
              </a:rPr>
              <a:t> </a:t>
            </a:r>
            <a:r>
              <a:rPr sz="1400" dirty="0">
                <a:latin typeface="Corbel"/>
                <a:cs typeface="Corbel"/>
              </a:rPr>
              <a:t>based</a:t>
            </a:r>
            <a:r>
              <a:rPr sz="1400" spc="-25" dirty="0">
                <a:latin typeface="Corbel"/>
                <a:cs typeface="Corbel"/>
              </a:rPr>
              <a:t> </a:t>
            </a:r>
            <a:r>
              <a:rPr sz="1400" dirty="0">
                <a:latin typeface="Corbel"/>
                <a:cs typeface="Corbel"/>
              </a:rPr>
              <a:t>on</a:t>
            </a:r>
            <a:r>
              <a:rPr sz="1400" spc="-50" dirty="0">
                <a:latin typeface="Corbel"/>
                <a:cs typeface="Corbel"/>
              </a:rPr>
              <a:t> </a:t>
            </a:r>
            <a:r>
              <a:rPr sz="1400" dirty="0">
                <a:latin typeface="Corbel"/>
                <a:cs typeface="Corbel"/>
              </a:rPr>
              <a:t>your</a:t>
            </a:r>
            <a:r>
              <a:rPr sz="1400" spc="-30" dirty="0">
                <a:latin typeface="Corbel"/>
                <a:cs typeface="Corbel"/>
              </a:rPr>
              <a:t> </a:t>
            </a:r>
            <a:r>
              <a:rPr sz="1400" dirty="0">
                <a:latin typeface="Corbel"/>
                <a:cs typeface="Corbel"/>
              </a:rPr>
              <a:t>broker</a:t>
            </a:r>
            <a:r>
              <a:rPr sz="1400" spc="-5" dirty="0">
                <a:latin typeface="Corbel"/>
                <a:cs typeface="Corbel"/>
              </a:rPr>
              <a:t> </a:t>
            </a:r>
            <a:r>
              <a:rPr sz="1400" dirty="0">
                <a:latin typeface="Corbel"/>
                <a:cs typeface="Corbel"/>
              </a:rPr>
              <a:t>fee</a:t>
            </a:r>
            <a:r>
              <a:rPr sz="1400" spc="-20" dirty="0">
                <a:latin typeface="Corbel"/>
                <a:cs typeface="Corbel"/>
              </a:rPr>
              <a:t> </a:t>
            </a:r>
            <a:r>
              <a:rPr sz="1400" dirty="0">
                <a:latin typeface="Corbel"/>
                <a:cs typeface="Corbel"/>
              </a:rPr>
              <a:t>sheet</a:t>
            </a:r>
            <a:r>
              <a:rPr sz="1400" spc="-20" dirty="0">
                <a:latin typeface="Corbel"/>
                <a:cs typeface="Corbel"/>
              </a:rPr>
              <a:t> </a:t>
            </a:r>
            <a:r>
              <a:rPr sz="1400" dirty="0">
                <a:latin typeface="Corbel"/>
                <a:cs typeface="Corbel"/>
              </a:rPr>
              <a:t>and</a:t>
            </a:r>
            <a:r>
              <a:rPr sz="1400" spc="-40" dirty="0">
                <a:latin typeface="Corbel"/>
                <a:cs typeface="Corbel"/>
              </a:rPr>
              <a:t> </a:t>
            </a:r>
            <a:r>
              <a:rPr sz="1400" dirty="0">
                <a:latin typeface="Corbel"/>
                <a:cs typeface="Corbel"/>
              </a:rPr>
              <a:t>escrow</a:t>
            </a:r>
            <a:r>
              <a:rPr sz="1400" spc="-5" dirty="0">
                <a:latin typeface="Corbel"/>
                <a:cs typeface="Corbel"/>
              </a:rPr>
              <a:t> </a:t>
            </a:r>
            <a:r>
              <a:rPr sz="1400" dirty="0">
                <a:latin typeface="Corbel"/>
                <a:cs typeface="Corbel"/>
              </a:rPr>
              <a:t>estimated</a:t>
            </a:r>
            <a:r>
              <a:rPr sz="1400" spc="20" dirty="0">
                <a:latin typeface="Corbel"/>
                <a:cs typeface="Corbel"/>
              </a:rPr>
              <a:t> </a:t>
            </a:r>
            <a:r>
              <a:rPr sz="1400" dirty="0">
                <a:latin typeface="Corbel"/>
                <a:cs typeface="Corbel"/>
              </a:rPr>
              <a:t>settlement</a:t>
            </a:r>
            <a:r>
              <a:rPr sz="1400" spc="-5" dirty="0">
                <a:latin typeface="Corbel"/>
                <a:cs typeface="Corbel"/>
              </a:rPr>
              <a:t> </a:t>
            </a:r>
            <a:r>
              <a:rPr sz="1400" spc="-10" dirty="0">
                <a:latin typeface="Corbel"/>
                <a:cs typeface="Corbel"/>
              </a:rPr>
              <a:t>statement.</a:t>
            </a:r>
            <a:endParaRPr sz="1400">
              <a:latin typeface="Corbel"/>
              <a:cs typeface="Corbel"/>
            </a:endParaRPr>
          </a:p>
        </p:txBody>
      </p:sp>
      <p:grpSp>
        <p:nvGrpSpPr>
          <p:cNvPr id="5" name="object 5"/>
          <p:cNvGrpSpPr/>
          <p:nvPr/>
        </p:nvGrpSpPr>
        <p:grpSpPr>
          <a:xfrm>
            <a:off x="4319015" y="1648967"/>
            <a:ext cx="7620000" cy="4121150"/>
            <a:chOff x="4319015" y="1648967"/>
            <a:chExt cx="7620000" cy="4121150"/>
          </a:xfrm>
        </p:grpSpPr>
        <p:pic>
          <p:nvPicPr>
            <p:cNvPr id="6" name="object 6"/>
            <p:cNvPicPr/>
            <p:nvPr/>
          </p:nvPicPr>
          <p:blipFill>
            <a:blip r:embed="rId2" cstate="print"/>
            <a:stretch>
              <a:fillRect/>
            </a:stretch>
          </p:blipFill>
          <p:spPr>
            <a:xfrm>
              <a:off x="4319015" y="1648967"/>
              <a:ext cx="7619987" cy="4120895"/>
            </a:xfrm>
            <a:prstGeom prst="rect">
              <a:avLst/>
            </a:prstGeom>
          </p:spPr>
        </p:pic>
        <p:pic>
          <p:nvPicPr>
            <p:cNvPr id="7" name="object 7"/>
            <p:cNvPicPr/>
            <p:nvPr/>
          </p:nvPicPr>
          <p:blipFill>
            <a:blip r:embed="rId3" cstate="print"/>
            <a:stretch>
              <a:fillRect/>
            </a:stretch>
          </p:blipFill>
          <p:spPr>
            <a:xfrm>
              <a:off x="4517135" y="1847087"/>
              <a:ext cx="7028687" cy="3529583"/>
            </a:xfrm>
            <a:prstGeom prst="rect">
              <a:avLst/>
            </a:prstGeom>
          </p:spPr>
        </p:pic>
        <p:sp>
          <p:nvSpPr>
            <p:cNvPr id="8" name="object 8"/>
            <p:cNvSpPr/>
            <p:nvPr/>
          </p:nvSpPr>
          <p:spPr>
            <a:xfrm>
              <a:off x="4509515" y="2302763"/>
              <a:ext cx="7038340" cy="2484120"/>
            </a:xfrm>
            <a:custGeom>
              <a:avLst/>
              <a:gdLst/>
              <a:ahLst/>
              <a:cxnLst/>
              <a:rect l="l" t="t" r="r" b="b"/>
              <a:pathLst>
                <a:path w="7038340" h="2484120">
                  <a:moveTo>
                    <a:pt x="4285488" y="1627632"/>
                  </a:moveTo>
                  <a:lnTo>
                    <a:pt x="7037832" y="1627632"/>
                  </a:lnTo>
                  <a:lnTo>
                    <a:pt x="7037832" y="2093976"/>
                  </a:lnTo>
                  <a:lnTo>
                    <a:pt x="4285488" y="2093976"/>
                  </a:lnTo>
                  <a:lnTo>
                    <a:pt x="4285488" y="1627632"/>
                  </a:lnTo>
                  <a:close/>
                </a:path>
                <a:path w="7038340" h="2484120">
                  <a:moveTo>
                    <a:pt x="4285488" y="2084832"/>
                  </a:moveTo>
                  <a:lnTo>
                    <a:pt x="7037832" y="2084832"/>
                  </a:lnTo>
                  <a:lnTo>
                    <a:pt x="7037832" y="2243328"/>
                  </a:lnTo>
                  <a:lnTo>
                    <a:pt x="4285488" y="2243328"/>
                  </a:lnTo>
                  <a:lnTo>
                    <a:pt x="4285488" y="2084832"/>
                  </a:lnTo>
                  <a:close/>
                </a:path>
                <a:path w="7038340" h="2484120">
                  <a:moveTo>
                    <a:pt x="2298191" y="2252472"/>
                  </a:moveTo>
                  <a:lnTo>
                    <a:pt x="5644895" y="2252472"/>
                  </a:lnTo>
                  <a:lnTo>
                    <a:pt x="5644895" y="2484120"/>
                  </a:lnTo>
                  <a:lnTo>
                    <a:pt x="2298191" y="2484120"/>
                  </a:lnTo>
                  <a:lnTo>
                    <a:pt x="2298191" y="2252472"/>
                  </a:lnTo>
                  <a:close/>
                </a:path>
                <a:path w="7038340" h="2484120">
                  <a:moveTo>
                    <a:pt x="0" y="0"/>
                  </a:moveTo>
                  <a:lnTo>
                    <a:pt x="1240536" y="0"/>
                  </a:lnTo>
                  <a:lnTo>
                    <a:pt x="1240536" y="307848"/>
                  </a:lnTo>
                  <a:lnTo>
                    <a:pt x="0" y="307848"/>
                  </a:lnTo>
                  <a:lnTo>
                    <a:pt x="0" y="0"/>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15255" y="1667255"/>
            <a:ext cx="7226934" cy="3542029"/>
            <a:chOff x="4715255" y="1667255"/>
            <a:chExt cx="7226934" cy="3542029"/>
          </a:xfrm>
        </p:grpSpPr>
        <p:pic>
          <p:nvPicPr>
            <p:cNvPr id="3" name="object 3"/>
            <p:cNvPicPr/>
            <p:nvPr/>
          </p:nvPicPr>
          <p:blipFill>
            <a:blip r:embed="rId2" cstate="print"/>
            <a:stretch>
              <a:fillRect/>
            </a:stretch>
          </p:blipFill>
          <p:spPr>
            <a:xfrm>
              <a:off x="4715255" y="1667255"/>
              <a:ext cx="7226807" cy="3541775"/>
            </a:xfrm>
            <a:prstGeom prst="rect">
              <a:avLst/>
            </a:prstGeom>
          </p:spPr>
        </p:pic>
        <p:pic>
          <p:nvPicPr>
            <p:cNvPr id="4" name="object 4"/>
            <p:cNvPicPr/>
            <p:nvPr/>
          </p:nvPicPr>
          <p:blipFill>
            <a:blip r:embed="rId3" cstate="print"/>
            <a:stretch>
              <a:fillRect/>
            </a:stretch>
          </p:blipFill>
          <p:spPr>
            <a:xfrm>
              <a:off x="4913376" y="1865376"/>
              <a:ext cx="6635495" cy="2950463"/>
            </a:xfrm>
            <a:prstGeom prst="rect">
              <a:avLst/>
            </a:prstGeom>
          </p:spPr>
        </p:pic>
      </p:grpSp>
      <p:sp>
        <p:nvSpPr>
          <p:cNvPr id="5" name="object 5"/>
          <p:cNvSpPr txBox="1"/>
          <p:nvPr/>
        </p:nvSpPr>
        <p:spPr>
          <a:xfrm>
            <a:off x="1458277" y="2298713"/>
            <a:ext cx="3310890" cy="1854200"/>
          </a:xfrm>
          <a:prstGeom prst="rect">
            <a:avLst/>
          </a:prstGeom>
        </p:spPr>
        <p:txBody>
          <a:bodyPr vert="horz" wrap="square" lIns="0" tIns="12700" rIns="0" bIns="0" rtlCol="0">
            <a:spAutoFit/>
          </a:bodyPr>
          <a:lstStyle/>
          <a:p>
            <a:pPr marL="12700" marR="352425">
              <a:lnSpc>
                <a:spcPct val="100000"/>
              </a:lnSpc>
              <a:spcBef>
                <a:spcPts val="100"/>
              </a:spcBef>
            </a:pPr>
            <a:r>
              <a:rPr sz="1200" b="1" dirty="0">
                <a:latin typeface="Corbel"/>
                <a:cs typeface="Corbel"/>
              </a:rPr>
              <a:t>Appraisal</a:t>
            </a:r>
            <a:r>
              <a:rPr sz="1200" b="1" spc="25" dirty="0">
                <a:latin typeface="Corbel"/>
                <a:cs typeface="Corbel"/>
              </a:rPr>
              <a:t> </a:t>
            </a:r>
            <a:r>
              <a:rPr sz="1200" b="1" dirty="0">
                <a:latin typeface="Corbel"/>
                <a:cs typeface="Corbel"/>
              </a:rPr>
              <a:t>Fee</a:t>
            </a:r>
            <a:r>
              <a:rPr sz="1200" b="1" spc="-40" dirty="0">
                <a:latin typeface="Corbel"/>
                <a:cs typeface="Corbel"/>
              </a:rPr>
              <a:t> </a:t>
            </a:r>
            <a:r>
              <a:rPr sz="1200" dirty="0">
                <a:latin typeface="Corbel"/>
                <a:cs typeface="Corbel"/>
              </a:rPr>
              <a:t>=</a:t>
            </a:r>
            <a:r>
              <a:rPr sz="1200" spc="-30" dirty="0">
                <a:latin typeface="Corbel"/>
                <a:cs typeface="Corbel"/>
              </a:rPr>
              <a:t> </a:t>
            </a:r>
            <a:r>
              <a:rPr sz="1200" dirty="0">
                <a:latin typeface="Corbel"/>
                <a:cs typeface="Corbel"/>
              </a:rPr>
              <a:t>Please</a:t>
            </a:r>
            <a:r>
              <a:rPr sz="1200" spc="-15" dirty="0">
                <a:latin typeface="Corbel"/>
                <a:cs typeface="Corbel"/>
              </a:rPr>
              <a:t> </a:t>
            </a:r>
            <a:r>
              <a:rPr sz="1200" dirty="0">
                <a:latin typeface="Corbel"/>
                <a:cs typeface="Corbel"/>
              </a:rPr>
              <a:t>review</a:t>
            </a:r>
            <a:r>
              <a:rPr sz="1200" spc="-50" dirty="0">
                <a:latin typeface="Corbel"/>
                <a:cs typeface="Corbel"/>
              </a:rPr>
              <a:t> </a:t>
            </a:r>
            <a:r>
              <a:rPr sz="1200" dirty="0">
                <a:latin typeface="Corbel"/>
                <a:cs typeface="Corbel"/>
              </a:rPr>
              <a:t>LoanLock </a:t>
            </a:r>
            <a:r>
              <a:rPr sz="1200" spc="-20" dirty="0">
                <a:latin typeface="Corbel"/>
                <a:cs typeface="Corbel"/>
              </a:rPr>
              <a:t>Prime </a:t>
            </a:r>
            <a:r>
              <a:rPr sz="1200" dirty="0">
                <a:latin typeface="Corbel"/>
                <a:cs typeface="Corbel"/>
              </a:rPr>
              <a:t>Appraisal</a:t>
            </a:r>
            <a:r>
              <a:rPr sz="1200" spc="-20" dirty="0">
                <a:latin typeface="Corbel"/>
                <a:cs typeface="Corbel"/>
              </a:rPr>
              <a:t> </a:t>
            </a:r>
            <a:r>
              <a:rPr sz="1200" dirty="0">
                <a:latin typeface="Corbel"/>
                <a:cs typeface="Corbel"/>
              </a:rPr>
              <a:t>Fee</a:t>
            </a:r>
            <a:r>
              <a:rPr sz="1200" spc="-50" dirty="0">
                <a:latin typeface="Corbel"/>
                <a:cs typeface="Corbel"/>
              </a:rPr>
              <a:t> </a:t>
            </a:r>
            <a:r>
              <a:rPr sz="1200" dirty="0">
                <a:latin typeface="Corbel"/>
                <a:cs typeface="Corbel"/>
              </a:rPr>
              <a:t>Schedule</a:t>
            </a:r>
            <a:r>
              <a:rPr sz="1200" spc="-50" dirty="0">
                <a:latin typeface="Corbel"/>
                <a:cs typeface="Corbel"/>
              </a:rPr>
              <a:t> </a:t>
            </a:r>
            <a:r>
              <a:rPr sz="1200" dirty="0">
                <a:latin typeface="Corbel"/>
                <a:cs typeface="Corbel"/>
              </a:rPr>
              <a:t>to</a:t>
            </a:r>
            <a:r>
              <a:rPr sz="1200" spc="5" dirty="0">
                <a:latin typeface="Corbel"/>
                <a:cs typeface="Corbel"/>
              </a:rPr>
              <a:t> </a:t>
            </a:r>
            <a:r>
              <a:rPr sz="1200" spc="-10" dirty="0">
                <a:latin typeface="Corbel"/>
                <a:cs typeface="Corbel"/>
              </a:rPr>
              <a:t>determine</a:t>
            </a:r>
            <a:endParaRPr sz="1200">
              <a:latin typeface="Corbel"/>
              <a:cs typeface="Corbel"/>
            </a:endParaRPr>
          </a:p>
          <a:p>
            <a:pPr marL="12700">
              <a:lnSpc>
                <a:spcPct val="100000"/>
              </a:lnSpc>
            </a:pPr>
            <a:r>
              <a:rPr sz="1200" b="1" dirty="0">
                <a:latin typeface="Corbel"/>
                <a:cs typeface="Corbel"/>
              </a:rPr>
              <a:t>Credit</a:t>
            </a:r>
            <a:r>
              <a:rPr sz="1200" b="1" spc="-10" dirty="0">
                <a:latin typeface="Corbel"/>
                <a:cs typeface="Corbel"/>
              </a:rPr>
              <a:t> </a:t>
            </a:r>
            <a:r>
              <a:rPr sz="1200" b="1" dirty="0">
                <a:latin typeface="Corbel"/>
                <a:cs typeface="Corbel"/>
              </a:rPr>
              <a:t>Report</a:t>
            </a:r>
            <a:r>
              <a:rPr sz="1200" b="1" spc="10" dirty="0">
                <a:latin typeface="Corbel"/>
                <a:cs typeface="Corbel"/>
              </a:rPr>
              <a:t> </a:t>
            </a:r>
            <a:r>
              <a:rPr sz="1200" b="1" dirty="0">
                <a:latin typeface="Corbel"/>
                <a:cs typeface="Corbel"/>
              </a:rPr>
              <a:t>Fee</a:t>
            </a:r>
            <a:r>
              <a:rPr sz="1200" b="1" spc="-10" dirty="0">
                <a:latin typeface="Corbel"/>
                <a:cs typeface="Corbel"/>
              </a:rPr>
              <a:t> </a:t>
            </a:r>
            <a:r>
              <a:rPr sz="1200" dirty="0">
                <a:latin typeface="Corbel"/>
                <a:cs typeface="Corbel"/>
              </a:rPr>
              <a:t>=</a:t>
            </a:r>
            <a:r>
              <a:rPr sz="1200" spc="-65" dirty="0">
                <a:latin typeface="Corbel"/>
                <a:cs typeface="Corbel"/>
              </a:rPr>
              <a:t> </a:t>
            </a:r>
            <a:r>
              <a:rPr sz="1200" dirty="0">
                <a:latin typeface="Corbel"/>
                <a:cs typeface="Corbel"/>
              </a:rPr>
              <a:t>Amount</a:t>
            </a:r>
            <a:r>
              <a:rPr sz="1200" spc="-15" dirty="0">
                <a:latin typeface="Corbel"/>
                <a:cs typeface="Corbel"/>
              </a:rPr>
              <a:t> </a:t>
            </a:r>
            <a:r>
              <a:rPr sz="1200" dirty="0">
                <a:latin typeface="Corbel"/>
                <a:cs typeface="Corbel"/>
              </a:rPr>
              <a:t>on</a:t>
            </a:r>
            <a:r>
              <a:rPr sz="1200" spc="5" dirty="0">
                <a:latin typeface="Corbel"/>
                <a:cs typeface="Corbel"/>
              </a:rPr>
              <a:t> </a:t>
            </a:r>
            <a:r>
              <a:rPr sz="1200" dirty="0">
                <a:latin typeface="Corbel"/>
                <a:cs typeface="Corbel"/>
              </a:rPr>
              <a:t>credit</a:t>
            </a:r>
            <a:r>
              <a:rPr sz="1200" spc="-60" dirty="0">
                <a:latin typeface="Corbel"/>
                <a:cs typeface="Corbel"/>
              </a:rPr>
              <a:t> </a:t>
            </a:r>
            <a:r>
              <a:rPr sz="1200" dirty="0">
                <a:latin typeface="Corbel"/>
                <a:cs typeface="Corbel"/>
              </a:rPr>
              <a:t>report</a:t>
            </a:r>
            <a:r>
              <a:rPr sz="1200" spc="-40" dirty="0">
                <a:latin typeface="Corbel"/>
                <a:cs typeface="Corbel"/>
              </a:rPr>
              <a:t> </a:t>
            </a:r>
            <a:r>
              <a:rPr sz="1200" spc="-10" dirty="0">
                <a:latin typeface="Corbel"/>
                <a:cs typeface="Corbel"/>
              </a:rPr>
              <a:t>invoice</a:t>
            </a:r>
            <a:endParaRPr sz="1200">
              <a:latin typeface="Corbel"/>
              <a:cs typeface="Corbel"/>
            </a:endParaRPr>
          </a:p>
          <a:p>
            <a:pPr marL="12700">
              <a:lnSpc>
                <a:spcPct val="100000"/>
              </a:lnSpc>
            </a:pPr>
            <a:r>
              <a:rPr sz="1200" b="1" spc="-35" dirty="0">
                <a:latin typeface="Corbel"/>
                <a:cs typeface="Corbel"/>
              </a:rPr>
              <a:t>Tax </a:t>
            </a:r>
            <a:r>
              <a:rPr sz="1200" b="1" dirty="0">
                <a:latin typeface="Corbel"/>
                <a:cs typeface="Corbel"/>
              </a:rPr>
              <a:t>Service</a:t>
            </a:r>
            <a:r>
              <a:rPr sz="1200" b="1" spc="-25" dirty="0">
                <a:latin typeface="Corbel"/>
                <a:cs typeface="Corbel"/>
              </a:rPr>
              <a:t> </a:t>
            </a:r>
            <a:r>
              <a:rPr sz="1200" b="1" dirty="0">
                <a:latin typeface="Corbel"/>
                <a:cs typeface="Corbel"/>
              </a:rPr>
              <a:t>Fee </a:t>
            </a:r>
            <a:r>
              <a:rPr sz="1200" dirty="0">
                <a:latin typeface="Corbel"/>
                <a:cs typeface="Corbel"/>
              </a:rPr>
              <a:t>=</a:t>
            </a:r>
            <a:r>
              <a:rPr sz="1200" spc="-15" dirty="0">
                <a:latin typeface="Corbel"/>
                <a:cs typeface="Corbel"/>
              </a:rPr>
              <a:t> </a:t>
            </a:r>
            <a:r>
              <a:rPr sz="1200" spc="-25" dirty="0">
                <a:latin typeface="Corbel"/>
                <a:cs typeface="Corbel"/>
              </a:rPr>
              <a:t>N/A</a:t>
            </a:r>
            <a:endParaRPr sz="1200">
              <a:latin typeface="Corbel"/>
              <a:cs typeface="Corbel"/>
            </a:endParaRPr>
          </a:p>
          <a:p>
            <a:pPr marL="12700">
              <a:lnSpc>
                <a:spcPct val="100000"/>
              </a:lnSpc>
            </a:pPr>
            <a:r>
              <a:rPr sz="1200" b="1" dirty="0">
                <a:latin typeface="Corbel"/>
                <a:cs typeface="Corbel"/>
              </a:rPr>
              <a:t>Flood</a:t>
            </a:r>
            <a:r>
              <a:rPr sz="1200" b="1" spc="-90" dirty="0">
                <a:latin typeface="Corbel"/>
                <a:cs typeface="Corbel"/>
              </a:rPr>
              <a:t> </a:t>
            </a:r>
            <a:r>
              <a:rPr sz="1200" b="1" dirty="0">
                <a:latin typeface="Corbel"/>
                <a:cs typeface="Corbel"/>
              </a:rPr>
              <a:t>Cert</a:t>
            </a:r>
            <a:r>
              <a:rPr sz="1200" b="1" spc="10" dirty="0">
                <a:latin typeface="Corbel"/>
                <a:cs typeface="Corbel"/>
              </a:rPr>
              <a:t> </a:t>
            </a:r>
            <a:r>
              <a:rPr sz="1200" b="1" dirty="0">
                <a:latin typeface="Corbel"/>
                <a:cs typeface="Corbel"/>
              </a:rPr>
              <a:t>Fee</a:t>
            </a:r>
            <a:r>
              <a:rPr sz="1200" b="1" spc="-30" dirty="0">
                <a:latin typeface="Corbel"/>
                <a:cs typeface="Corbel"/>
              </a:rPr>
              <a:t> </a:t>
            </a:r>
            <a:r>
              <a:rPr sz="1200" dirty="0">
                <a:latin typeface="Corbel"/>
                <a:cs typeface="Corbel"/>
              </a:rPr>
              <a:t>=</a:t>
            </a:r>
            <a:r>
              <a:rPr sz="1200" spc="5" dirty="0">
                <a:latin typeface="Corbel"/>
                <a:cs typeface="Corbel"/>
              </a:rPr>
              <a:t> </a:t>
            </a:r>
            <a:r>
              <a:rPr sz="1200" spc="-25" dirty="0">
                <a:latin typeface="Corbel"/>
                <a:cs typeface="Corbel"/>
              </a:rPr>
              <a:t>N/A</a:t>
            </a:r>
            <a:endParaRPr sz="1200">
              <a:latin typeface="Corbel"/>
              <a:cs typeface="Corbel"/>
            </a:endParaRPr>
          </a:p>
          <a:p>
            <a:pPr marL="12700" marR="299720">
              <a:lnSpc>
                <a:spcPct val="100000"/>
              </a:lnSpc>
            </a:pPr>
            <a:r>
              <a:rPr sz="1200" b="1" spc="-20" dirty="0">
                <a:latin typeface="Corbel"/>
                <a:cs typeface="Corbel"/>
              </a:rPr>
              <a:t>VA</a:t>
            </a:r>
            <a:r>
              <a:rPr sz="1200" b="1" spc="-15" dirty="0">
                <a:latin typeface="Corbel"/>
                <a:cs typeface="Corbel"/>
              </a:rPr>
              <a:t> </a:t>
            </a:r>
            <a:r>
              <a:rPr sz="1200" b="1" dirty="0">
                <a:latin typeface="Corbel"/>
                <a:cs typeface="Corbel"/>
              </a:rPr>
              <a:t>Funding</a:t>
            </a:r>
            <a:r>
              <a:rPr sz="1200" b="1" spc="-5" dirty="0">
                <a:latin typeface="Corbel"/>
                <a:cs typeface="Corbel"/>
              </a:rPr>
              <a:t> </a:t>
            </a:r>
            <a:r>
              <a:rPr sz="1200" b="1" dirty="0">
                <a:latin typeface="Corbel"/>
                <a:cs typeface="Corbel"/>
              </a:rPr>
              <a:t>Fee</a:t>
            </a:r>
            <a:r>
              <a:rPr sz="1200" b="1" spc="-5" dirty="0">
                <a:latin typeface="Corbel"/>
                <a:cs typeface="Corbel"/>
              </a:rPr>
              <a:t> </a:t>
            </a:r>
            <a:r>
              <a:rPr sz="1200" dirty="0">
                <a:latin typeface="Corbel"/>
                <a:cs typeface="Corbel"/>
              </a:rPr>
              <a:t>=</a:t>
            </a:r>
            <a:r>
              <a:rPr sz="1200" spc="-25" dirty="0">
                <a:latin typeface="Corbel"/>
                <a:cs typeface="Corbel"/>
              </a:rPr>
              <a:t> </a:t>
            </a:r>
            <a:r>
              <a:rPr sz="1200" dirty="0">
                <a:latin typeface="Corbel"/>
                <a:cs typeface="Corbel"/>
              </a:rPr>
              <a:t>will</a:t>
            </a:r>
            <a:r>
              <a:rPr sz="1200" spc="-50" dirty="0">
                <a:latin typeface="Corbel"/>
                <a:cs typeface="Corbel"/>
              </a:rPr>
              <a:t> </a:t>
            </a:r>
            <a:r>
              <a:rPr sz="1200" dirty="0">
                <a:latin typeface="Corbel"/>
                <a:cs typeface="Corbel"/>
              </a:rPr>
              <a:t>be</a:t>
            </a:r>
            <a:r>
              <a:rPr sz="1200" spc="-30" dirty="0">
                <a:latin typeface="Corbel"/>
                <a:cs typeface="Corbel"/>
              </a:rPr>
              <a:t> </a:t>
            </a:r>
            <a:r>
              <a:rPr sz="1200" dirty="0">
                <a:latin typeface="Corbel"/>
                <a:cs typeface="Corbel"/>
              </a:rPr>
              <a:t>determined </a:t>
            </a:r>
            <a:r>
              <a:rPr sz="1200" spc="-10" dirty="0">
                <a:latin typeface="Corbel"/>
                <a:cs typeface="Corbel"/>
              </a:rPr>
              <a:t>internally. </a:t>
            </a:r>
            <a:r>
              <a:rPr sz="1200" dirty="0">
                <a:latin typeface="Corbel"/>
                <a:cs typeface="Corbel"/>
              </a:rPr>
              <a:t>Leave</a:t>
            </a:r>
            <a:r>
              <a:rPr sz="1200" spc="-35" dirty="0">
                <a:latin typeface="Corbel"/>
                <a:cs typeface="Corbel"/>
              </a:rPr>
              <a:t> </a:t>
            </a:r>
            <a:r>
              <a:rPr sz="1200" spc="-10" dirty="0">
                <a:latin typeface="Corbel"/>
                <a:cs typeface="Corbel"/>
              </a:rPr>
              <a:t>blank</a:t>
            </a:r>
            <a:endParaRPr sz="1200">
              <a:latin typeface="Corbel"/>
              <a:cs typeface="Corbel"/>
            </a:endParaRPr>
          </a:p>
          <a:p>
            <a:pPr marL="12700" marR="216535">
              <a:lnSpc>
                <a:spcPct val="100000"/>
              </a:lnSpc>
            </a:pPr>
            <a:r>
              <a:rPr sz="1200" b="1" spc="-10" dirty="0">
                <a:latin typeface="Corbel"/>
                <a:cs typeface="Corbel"/>
              </a:rPr>
              <a:t>Reinspection/1004d</a:t>
            </a:r>
            <a:r>
              <a:rPr sz="1200" b="1" dirty="0">
                <a:latin typeface="Corbel"/>
                <a:cs typeface="Corbel"/>
              </a:rPr>
              <a:t> Fee</a:t>
            </a:r>
            <a:r>
              <a:rPr sz="1200" b="1" spc="5" dirty="0">
                <a:latin typeface="Corbel"/>
                <a:cs typeface="Corbel"/>
              </a:rPr>
              <a:t> </a:t>
            </a:r>
            <a:r>
              <a:rPr sz="1200" dirty="0">
                <a:latin typeface="Corbel"/>
                <a:cs typeface="Corbel"/>
              </a:rPr>
              <a:t>=</a:t>
            </a:r>
            <a:r>
              <a:rPr sz="1200" spc="45" dirty="0">
                <a:latin typeface="Corbel"/>
                <a:cs typeface="Corbel"/>
              </a:rPr>
              <a:t> </a:t>
            </a:r>
            <a:r>
              <a:rPr sz="1200" spc="-10" dirty="0">
                <a:latin typeface="Corbel"/>
                <a:cs typeface="Corbel"/>
              </a:rPr>
              <a:t>$200</a:t>
            </a:r>
            <a:r>
              <a:rPr sz="1200" spc="-20" dirty="0">
                <a:latin typeface="Corbel"/>
                <a:cs typeface="Corbel"/>
              </a:rPr>
              <a:t> </a:t>
            </a:r>
            <a:r>
              <a:rPr sz="1200" dirty="0">
                <a:latin typeface="Corbel"/>
                <a:cs typeface="Corbel"/>
              </a:rPr>
              <a:t>prepopulated</a:t>
            </a:r>
            <a:r>
              <a:rPr sz="1200" spc="-40" dirty="0">
                <a:latin typeface="Corbel"/>
                <a:cs typeface="Corbel"/>
              </a:rPr>
              <a:t> </a:t>
            </a:r>
            <a:r>
              <a:rPr sz="1200" spc="-25" dirty="0">
                <a:latin typeface="Corbel"/>
                <a:cs typeface="Corbel"/>
              </a:rPr>
              <a:t>on </a:t>
            </a:r>
            <a:r>
              <a:rPr sz="1200" dirty="0">
                <a:latin typeface="Corbel"/>
                <a:cs typeface="Corbel"/>
              </a:rPr>
              <a:t>every</a:t>
            </a:r>
            <a:r>
              <a:rPr sz="1200" spc="-35" dirty="0">
                <a:latin typeface="Corbel"/>
                <a:cs typeface="Corbel"/>
              </a:rPr>
              <a:t> </a:t>
            </a:r>
            <a:r>
              <a:rPr sz="1200" spc="-20" dirty="0">
                <a:latin typeface="Corbel"/>
                <a:cs typeface="Corbel"/>
              </a:rPr>
              <a:t>file</a:t>
            </a:r>
            <a:endParaRPr sz="1200">
              <a:latin typeface="Corbel"/>
              <a:cs typeface="Corbel"/>
            </a:endParaRPr>
          </a:p>
          <a:p>
            <a:pPr marL="12700">
              <a:lnSpc>
                <a:spcPct val="100000"/>
              </a:lnSpc>
            </a:pPr>
            <a:r>
              <a:rPr sz="1200" b="1" dirty="0">
                <a:latin typeface="Corbel"/>
                <a:cs typeface="Corbel"/>
              </a:rPr>
              <a:t>Desk</a:t>
            </a:r>
            <a:r>
              <a:rPr sz="1200" b="1" spc="15" dirty="0">
                <a:latin typeface="Corbel"/>
                <a:cs typeface="Corbel"/>
              </a:rPr>
              <a:t> </a:t>
            </a:r>
            <a:r>
              <a:rPr sz="1200" b="1" dirty="0">
                <a:latin typeface="Corbel"/>
                <a:cs typeface="Corbel"/>
              </a:rPr>
              <a:t>Review</a:t>
            </a:r>
            <a:r>
              <a:rPr sz="1200" b="1" spc="-25" dirty="0">
                <a:latin typeface="Corbel"/>
                <a:cs typeface="Corbel"/>
              </a:rPr>
              <a:t> </a:t>
            </a:r>
            <a:r>
              <a:rPr sz="1200" b="1" dirty="0">
                <a:latin typeface="Corbel"/>
                <a:cs typeface="Corbel"/>
              </a:rPr>
              <a:t>Fee</a:t>
            </a:r>
            <a:r>
              <a:rPr sz="1200" b="1" spc="-25" dirty="0">
                <a:latin typeface="Corbel"/>
                <a:cs typeface="Corbel"/>
              </a:rPr>
              <a:t> </a:t>
            </a:r>
            <a:r>
              <a:rPr sz="1200" dirty="0">
                <a:latin typeface="Corbel"/>
                <a:cs typeface="Corbel"/>
              </a:rPr>
              <a:t>= </a:t>
            </a:r>
            <a:r>
              <a:rPr sz="1200" spc="-15" dirty="0">
                <a:latin typeface="Corbel"/>
                <a:cs typeface="Corbel"/>
              </a:rPr>
              <a:t>$250</a:t>
            </a:r>
            <a:r>
              <a:rPr sz="1200" spc="-65" dirty="0">
                <a:latin typeface="Corbel"/>
                <a:cs typeface="Corbel"/>
              </a:rPr>
              <a:t> </a:t>
            </a:r>
            <a:r>
              <a:rPr sz="1200" dirty="0">
                <a:latin typeface="Corbel"/>
                <a:cs typeface="Corbel"/>
              </a:rPr>
              <a:t>prepopulated</a:t>
            </a:r>
            <a:r>
              <a:rPr sz="1200" spc="-45" dirty="0">
                <a:latin typeface="Corbel"/>
                <a:cs typeface="Corbel"/>
              </a:rPr>
              <a:t> </a:t>
            </a:r>
            <a:r>
              <a:rPr sz="1200" dirty="0">
                <a:latin typeface="Corbel"/>
                <a:cs typeface="Corbel"/>
              </a:rPr>
              <a:t>on</a:t>
            </a:r>
            <a:r>
              <a:rPr sz="1200" spc="-15" dirty="0">
                <a:latin typeface="Corbel"/>
                <a:cs typeface="Corbel"/>
              </a:rPr>
              <a:t> </a:t>
            </a:r>
            <a:r>
              <a:rPr sz="1200" dirty="0">
                <a:latin typeface="Corbel"/>
                <a:cs typeface="Corbel"/>
              </a:rPr>
              <a:t>every</a:t>
            </a:r>
            <a:r>
              <a:rPr sz="1200" spc="-25" dirty="0">
                <a:latin typeface="Corbel"/>
                <a:cs typeface="Corbel"/>
              </a:rPr>
              <a:t> </a:t>
            </a:r>
            <a:r>
              <a:rPr sz="1200" spc="-20" dirty="0">
                <a:latin typeface="Corbel"/>
                <a:cs typeface="Corbel"/>
              </a:rPr>
              <a:t>file</a:t>
            </a:r>
            <a:endParaRPr sz="1200">
              <a:latin typeface="Corbel"/>
              <a:cs typeface="Corbel"/>
            </a:endParaRPr>
          </a:p>
        </p:txBody>
      </p:sp>
      <p:sp>
        <p:nvSpPr>
          <p:cNvPr id="6" name="object 6"/>
          <p:cNvSpPr/>
          <p:nvPr/>
        </p:nvSpPr>
        <p:spPr>
          <a:xfrm>
            <a:off x="9892283" y="2406395"/>
            <a:ext cx="1658620" cy="1877695"/>
          </a:xfrm>
          <a:custGeom>
            <a:avLst/>
            <a:gdLst/>
            <a:ahLst/>
            <a:cxnLst/>
            <a:rect l="l" t="t" r="r" b="b"/>
            <a:pathLst>
              <a:path w="1658620" h="1877695">
                <a:moveTo>
                  <a:pt x="0" y="0"/>
                </a:moveTo>
                <a:lnTo>
                  <a:pt x="1658112" y="0"/>
                </a:lnTo>
                <a:lnTo>
                  <a:pt x="1658112" y="1877568"/>
                </a:lnTo>
                <a:lnTo>
                  <a:pt x="0" y="1877568"/>
                </a:lnTo>
                <a:lnTo>
                  <a:pt x="0" y="0"/>
                </a:lnTo>
                <a:close/>
              </a:path>
            </a:pathLst>
          </a:custGeom>
          <a:ln w="28575">
            <a:solidFill>
              <a:srgbClr val="1F7CAC"/>
            </a:solidFill>
          </a:ln>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38054" rIns="0" bIns="0" rtlCol="0">
            <a:spAutoFit/>
          </a:bodyPr>
          <a:lstStyle/>
          <a:p>
            <a:pPr marL="1270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8" name="object 8"/>
          <p:cNvSpPr txBox="1"/>
          <p:nvPr/>
        </p:nvSpPr>
        <p:spPr>
          <a:xfrm>
            <a:off x="3548419" y="1072281"/>
            <a:ext cx="5550535" cy="451484"/>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2.</a:t>
            </a:r>
            <a:r>
              <a:rPr sz="1400" spc="-40" dirty="0">
                <a:latin typeface="Corbel"/>
                <a:cs typeface="Corbel"/>
              </a:rPr>
              <a:t> </a:t>
            </a:r>
            <a:r>
              <a:rPr sz="1400" dirty="0">
                <a:latin typeface="Corbel"/>
                <a:cs typeface="Corbel"/>
              </a:rPr>
              <a:t>Enter</a:t>
            </a:r>
            <a:r>
              <a:rPr sz="1400" spc="-20" dirty="0">
                <a:latin typeface="Corbel"/>
                <a:cs typeface="Corbel"/>
              </a:rPr>
              <a:t> </a:t>
            </a:r>
            <a:r>
              <a:rPr sz="1400" dirty="0">
                <a:latin typeface="Corbel"/>
                <a:cs typeface="Corbel"/>
              </a:rPr>
              <a:t>fees</a:t>
            </a:r>
            <a:r>
              <a:rPr sz="1400" spc="-2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be</a:t>
            </a:r>
            <a:r>
              <a:rPr sz="1400" spc="-50" dirty="0">
                <a:latin typeface="Corbel"/>
                <a:cs typeface="Corbel"/>
              </a:rPr>
              <a:t> </a:t>
            </a:r>
            <a:r>
              <a:rPr sz="1400" dirty="0">
                <a:latin typeface="Corbel"/>
                <a:cs typeface="Corbel"/>
              </a:rPr>
              <a:t>populated</a:t>
            </a:r>
            <a:r>
              <a:rPr sz="1400" spc="5" dirty="0">
                <a:latin typeface="Corbel"/>
                <a:cs typeface="Corbel"/>
              </a:rPr>
              <a:t> </a:t>
            </a:r>
            <a:r>
              <a:rPr sz="1400" dirty="0">
                <a:latin typeface="Corbel"/>
                <a:cs typeface="Corbel"/>
              </a:rPr>
              <a:t>to</a:t>
            </a:r>
            <a:r>
              <a:rPr sz="1400" spc="-70" dirty="0">
                <a:latin typeface="Corbel"/>
                <a:cs typeface="Corbel"/>
              </a:rPr>
              <a:t> </a:t>
            </a:r>
            <a:r>
              <a:rPr sz="1400" dirty="0">
                <a:latin typeface="Corbel"/>
                <a:cs typeface="Corbel"/>
              </a:rPr>
              <a:t>Section</a:t>
            </a:r>
            <a:r>
              <a:rPr sz="1400" spc="20" dirty="0">
                <a:latin typeface="Corbel"/>
                <a:cs typeface="Corbel"/>
              </a:rPr>
              <a:t> </a:t>
            </a:r>
            <a:r>
              <a:rPr sz="1400" b="1" dirty="0">
                <a:latin typeface="Corbel"/>
                <a:cs typeface="Corbel"/>
              </a:rPr>
              <a:t>B.</a:t>
            </a:r>
            <a:r>
              <a:rPr sz="1400" b="1" spc="-60" dirty="0">
                <a:latin typeface="Corbel"/>
                <a:cs typeface="Corbel"/>
              </a:rPr>
              <a:t> </a:t>
            </a:r>
            <a:r>
              <a:rPr sz="1400" b="1" dirty="0">
                <a:latin typeface="Corbel"/>
                <a:cs typeface="Corbel"/>
              </a:rPr>
              <a:t>Services</a:t>
            </a:r>
            <a:r>
              <a:rPr sz="1400" b="1" spc="-10" dirty="0">
                <a:latin typeface="Corbel"/>
                <a:cs typeface="Corbel"/>
              </a:rPr>
              <a:t> </a:t>
            </a:r>
            <a:r>
              <a:rPr sz="1400" b="1" dirty="0">
                <a:latin typeface="Corbel"/>
                <a:cs typeface="Corbel"/>
              </a:rPr>
              <a:t>you</a:t>
            </a:r>
            <a:r>
              <a:rPr sz="1400" b="1" spc="-35" dirty="0">
                <a:latin typeface="Corbel"/>
                <a:cs typeface="Corbel"/>
              </a:rPr>
              <a:t> </a:t>
            </a:r>
            <a:r>
              <a:rPr sz="1400" b="1" dirty="0">
                <a:latin typeface="Corbel"/>
                <a:cs typeface="Corbel"/>
              </a:rPr>
              <a:t>cannot</a:t>
            </a:r>
            <a:r>
              <a:rPr sz="1400" b="1" spc="-40" dirty="0">
                <a:latin typeface="Corbel"/>
                <a:cs typeface="Corbel"/>
              </a:rPr>
              <a:t> </a:t>
            </a:r>
            <a:r>
              <a:rPr sz="1400" b="1" dirty="0">
                <a:latin typeface="Corbel"/>
                <a:cs typeface="Corbel"/>
              </a:rPr>
              <a:t>shop</a:t>
            </a:r>
            <a:r>
              <a:rPr sz="1400" b="1" spc="-20" dirty="0">
                <a:latin typeface="Corbel"/>
                <a:cs typeface="Corbel"/>
              </a:rPr>
              <a:t> </a:t>
            </a:r>
            <a:r>
              <a:rPr sz="1400" dirty="0">
                <a:latin typeface="Corbel"/>
                <a:cs typeface="Corbel"/>
              </a:rPr>
              <a:t>for</a:t>
            </a:r>
            <a:r>
              <a:rPr sz="1400" spc="-20" dirty="0">
                <a:latin typeface="Corbel"/>
                <a:cs typeface="Corbel"/>
              </a:rPr>
              <a:t> </a:t>
            </a:r>
            <a:r>
              <a:rPr sz="1400" spc="-25" dirty="0">
                <a:latin typeface="Corbel"/>
                <a:cs typeface="Corbel"/>
              </a:rPr>
              <a:t>on </a:t>
            </a:r>
            <a:r>
              <a:rPr sz="1400" spc="-10" dirty="0">
                <a:latin typeface="Corbel"/>
                <a:cs typeface="Corbel"/>
              </a:rPr>
              <a:t>LE.</a:t>
            </a:r>
            <a:r>
              <a:rPr sz="1400" spc="-75" dirty="0">
                <a:latin typeface="Corbel"/>
                <a:cs typeface="Corbel"/>
              </a:rPr>
              <a:t> </a:t>
            </a:r>
            <a:r>
              <a:rPr sz="1400" dirty="0">
                <a:latin typeface="Corbel"/>
                <a:cs typeface="Corbel"/>
              </a:rPr>
              <a:t>These</a:t>
            </a:r>
            <a:r>
              <a:rPr sz="1400" spc="-65" dirty="0">
                <a:latin typeface="Corbel"/>
                <a:cs typeface="Corbel"/>
              </a:rPr>
              <a:t> </a:t>
            </a:r>
            <a:r>
              <a:rPr sz="1400" dirty="0">
                <a:latin typeface="Corbel"/>
                <a:cs typeface="Corbel"/>
              </a:rPr>
              <a:t>fees</a:t>
            </a:r>
            <a:r>
              <a:rPr sz="1400" spc="-20" dirty="0">
                <a:latin typeface="Corbel"/>
                <a:cs typeface="Corbel"/>
              </a:rPr>
              <a:t> </a:t>
            </a:r>
            <a:r>
              <a:rPr sz="1400" dirty="0">
                <a:latin typeface="Corbel"/>
                <a:cs typeface="Corbel"/>
              </a:rPr>
              <a:t>cannot</a:t>
            </a:r>
            <a:r>
              <a:rPr sz="1400" spc="-20" dirty="0">
                <a:latin typeface="Corbel"/>
                <a:cs typeface="Corbel"/>
              </a:rPr>
              <a:t> </a:t>
            </a:r>
            <a:r>
              <a:rPr sz="1400" dirty="0">
                <a:latin typeface="Corbel"/>
                <a:cs typeface="Corbel"/>
              </a:rPr>
              <a:t>increase</a:t>
            </a:r>
            <a:r>
              <a:rPr sz="1400" spc="5" dirty="0">
                <a:latin typeface="Corbel"/>
                <a:cs typeface="Corbel"/>
              </a:rPr>
              <a:t> </a:t>
            </a:r>
            <a:r>
              <a:rPr sz="1400" dirty="0">
                <a:latin typeface="Corbel"/>
                <a:cs typeface="Corbel"/>
              </a:rPr>
              <a:t>without</a:t>
            </a:r>
            <a:r>
              <a:rPr sz="1400" spc="5" dirty="0">
                <a:latin typeface="Corbel"/>
                <a:cs typeface="Corbel"/>
              </a:rPr>
              <a:t> </a:t>
            </a:r>
            <a:r>
              <a:rPr sz="1400" dirty="0">
                <a:latin typeface="Corbel"/>
                <a:cs typeface="Corbel"/>
              </a:rPr>
              <a:t>a</a:t>
            </a:r>
            <a:r>
              <a:rPr sz="1400" spc="-25" dirty="0">
                <a:latin typeface="Corbel"/>
                <a:cs typeface="Corbel"/>
              </a:rPr>
              <a:t> </a:t>
            </a:r>
            <a:r>
              <a:rPr sz="1400" spc="-10" dirty="0">
                <a:latin typeface="Corbel"/>
                <a:cs typeface="Corbel"/>
              </a:rPr>
              <a:t>valid</a:t>
            </a:r>
            <a:r>
              <a:rPr sz="1400" spc="-55" dirty="0">
                <a:latin typeface="Corbel"/>
                <a:cs typeface="Corbel"/>
              </a:rPr>
              <a:t> </a:t>
            </a:r>
            <a:r>
              <a:rPr sz="1400" dirty="0">
                <a:latin typeface="Corbel"/>
                <a:cs typeface="Corbel"/>
              </a:rPr>
              <a:t>COC</a:t>
            </a:r>
            <a:r>
              <a:rPr sz="1400" spc="-20" dirty="0">
                <a:latin typeface="Corbel"/>
                <a:cs typeface="Corbel"/>
              </a:rPr>
              <a:t> </a:t>
            </a:r>
            <a:r>
              <a:rPr sz="1400" dirty="0">
                <a:latin typeface="Corbel"/>
                <a:cs typeface="Corbel"/>
              </a:rPr>
              <a:t>once</a:t>
            </a:r>
            <a:r>
              <a:rPr sz="1400" spc="-30" dirty="0">
                <a:latin typeface="Corbel"/>
                <a:cs typeface="Corbel"/>
              </a:rPr>
              <a:t> </a:t>
            </a:r>
            <a:r>
              <a:rPr sz="1400" spc="-10" dirty="0">
                <a:latin typeface="Corbel"/>
                <a:cs typeface="Corbel"/>
              </a:rPr>
              <a:t>disclosed</a:t>
            </a:r>
            <a:endParaRPr sz="1400" dirty="0">
              <a:latin typeface="Corbel"/>
              <a:cs typeface="Corbe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1582</TotalTime>
  <Words>1543</Words>
  <Application>Microsoft Office PowerPoint</Application>
  <PresentationFormat>Widescreen</PresentationFormat>
  <Paragraphs>120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Corbel</vt:lpstr>
      <vt:lpstr>Wingdings</vt:lpstr>
      <vt:lpstr>Office Theme</vt:lpstr>
      <vt:lpstr>PowerPoint Presentation</vt:lpstr>
      <vt:lpstr>REGISTRATION TO SUBMISSION FLOW</vt:lpstr>
      <vt:lpstr>PowerPoint Presentation</vt:lpstr>
      <vt:lpstr>PowerPoint Presentation</vt:lpstr>
      <vt:lpstr>PowerPoint Presentation</vt:lpstr>
      <vt:lpstr>PowerPoint Presentation</vt:lpstr>
      <vt:lpstr>PowerPoint Presentation</vt:lpstr>
      <vt:lpstr>Optional Loan Estimate Fee Management Tool</vt:lpstr>
      <vt:lpstr>Loan Estimate Fee Management Tool Cont.</vt:lpstr>
      <vt:lpstr>Loan Estimate Fee Management Tool Cont.</vt:lpstr>
      <vt:lpstr>Loan Estimate Fee Management Tool Cont.</vt:lpstr>
      <vt:lpstr>Loan Estimate Fee Management Tool Cont.</vt:lpstr>
      <vt:lpstr>Loan Estimate Fee Management Tool Cont.</vt:lpstr>
      <vt:lpstr>Ordering and Reissuing Credit</vt:lpstr>
      <vt:lpstr>PowerPoint Presentation</vt:lpstr>
      <vt:lpstr>PowerPoint Presentation</vt:lpstr>
      <vt:lpstr>PowerPoint Presentation</vt:lpstr>
      <vt:lpstr>PowerPoint Presentation</vt:lpstr>
      <vt:lpstr>Ordering AUS</vt:lpstr>
      <vt:lpstr>Ordering AUS Continued</vt:lpstr>
      <vt:lpstr>Requesting for Disclosures</vt:lpstr>
      <vt:lpstr>Requesting for Disclosures Continued</vt:lpstr>
      <vt:lpstr>Requesting for Disclosures Continued</vt:lpstr>
      <vt:lpstr>Submitting the Loan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Smialkowski</dc:creator>
  <cp:lastModifiedBy>Peter Yacoub</cp:lastModifiedBy>
  <cp:revision>4</cp:revision>
  <dcterms:created xsi:type="dcterms:W3CDTF">2023-09-13T18:50:19Z</dcterms:created>
  <dcterms:modified xsi:type="dcterms:W3CDTF">2024-01-22T21:58:57Z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2021-05-13T00:00:00Z</vt:filetime>
  </property>
  <property fmtid="{D5CDD505-2E9C-101B-9397-08002B2CF9AE}" pid="3" name="Creator">
    <vt:lpwstr>Acrobat PDFMaker 21 for PowerPoint</vt:lpwstr>
  </property>
  <property fmtid="{D5CDD505-2E9C-101B-9397-08002B2CF9AE}" pid="4" name="LastSaved">
    <vt:filetime>2023-09-13T00:00:00Z</vt:filetime>
  </property>
  <property fmtid="{D5CDD505-2E9C-101B-9397-08002B2CF9AE}" pid="5" name="Producer">
    <vt:lpwstr>Adobe PDF Library 21.1.187</vt:lpwstr>
  </property>
</Properties>
</file>